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FA1A0-FE5E-485E-AD5D-13825ACC4BC3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F5973-ACE5-40A9-887A-8736A840D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608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F5973-ACE5-40A9-887A-8736A840D1D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66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738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24934" cy="45676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7848600" y="0"/>
                </a:moveTo>
                <a:lnTo>
                  <a:pt x="0" y="0"/>
                </a:lnTo>
                <a:lnTo>
                  <a:pt x="0" y="3505200"/>
                </a:lnTo>
                <a:lnTo>
                  <a:pt x="7848600" y="3505200"/>
                </a:lnTo>
                <a:lnTo>
                  <a:pt x="784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9144000" y="0"/>
                </a:moveTo>
                <a:lnTo>
                  <a:pt x="0" y="0"/>
                </a:lnTo>
                <a:lnTo>
                  <a:pt x="0" y="244475"/>
                </a:lnTo>
                <a:lnTo>
                  <a:pt x="9144000" y="24447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3575" y="6159500"/>
            <a:ext cx="65024" cy="6508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3924" y="6159500"/>
            <a:ext cx="65150" cy="6508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4400" y="6159500"/>
            <a:ext cx="65024" cy="6508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14749" y="6159500"/>
            <a:ext cx="65150" cy="6508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75225" y="6159500"/>
            <a:ext cx="65024" cy="6508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37225" y="6159500"/>
            <a:ext cx="65024" cy="6508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97574" y="6159500"/>
            <a:ext cx="65150" cy="650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8724934" cy="45676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7848600" y="0"/>
                </a:moveTo>
                <a:lnTo>
                  <a:pt x="0" y="0"/>
                </a:lnTo>
                <a:lnTo>
                  <a:pt x="0" y="3505200"/>
                </a:lnTo>
                <a:lnTo>
                  <a:pt x="7848600" y="3505200"/>
                </a:lnTo>
                <a:lnTo>
                  <a:pt x="784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295400" y="1752600"/>
            <a:ext cx="7848600" cy="3505200"/>
          </a:xfrm>
          <a:custGeom>
            <a:avLst/>
            <a:gdLst/>
            <a:ahLst/>
            <a:cxnLst/>
            <a:rect l="l" t="t" r="r" b="b"/>
            <a:pathLst>
              <a:path w="7848600" h="3505200">
                <a:moveTo>
                  <a:pt x="0" y="3505200"/>
                </a:moveTo>
                <a:lnTo>
                  <a:pt x="7848600" y="3505200"/>
                </a:lnTo>
                <a:lnTo>
                  <a:pt x="7848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9144000" y="0"/>
                </a:moveTo>
                <a:lnTo>
                  <a:pt x="0" y="0"/>
                </a:lnTo>
                <a:lnTo>
                  <a:pt x="0" y="244475"/>
                </a:lnTo>
                <a:lnTo>
                  <a:pt x="9144000" y="24447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33575" y="6159500"/>
            <a:ext cx="65024" cy="6508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93925" y="6159500"/>
            <a:ext cx="65150" cy="6508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54401" y="6159500"/>
            <a:ext cx="65024" cy="6508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714750" y="6159500"/>
            <a:ext cx="65150" cy="6508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75226" y="6159500"/>
            <a:ext cx="65024" cy="6508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37226" y="6159500"/>
            <a:ext cx="65024" cy="6508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97575" y="6159500"/>
            <a:ext cx="65150" cy="65087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58051" y="6159500"/>
            <a:ext cx="65024" cy="65087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18400" y="6159500"/>
            <a:ext cx="65150" cy="65087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80400" y="6159500"/>
            <a:ext cx="65150" cy="650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8983" y="693801"/>
            <a:ext cx="8546033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122A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08049" y="1622450"/>
            <a:ext cx="7409815" cy="4695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738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any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24934" cy="456762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9144000" y="0"/>
                </a:moveTo>
                <a:lnTo>
                  <a:pt x="0" y="0"/>
                </a:lnTo>
                <a:lnTo>
                  <a:pt x="0" y="244475"/>
                </a:lnTo>
                <a:lnTo>
                  <a:pt x="9144000" y="24447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13536" y="2674747"/>
            <a:ext cx="782256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67AC"/>
                </a:solidFill>
                <a:latin typeface="Verdana"/>
                <a:cs typeface="Verdana"/>
              </a:rPr>
              <a:t>Итоговое</a:t>
            </a:r>
            <a:r>
              <a:rPr sz="2800" b="1" spc="10" dirty="0">
                <a:solidFill>
                  <a:srgbClr val="0067AC"/>
                </a:solidFill>
                <a:latin typeface="Verdana"/>
                <a:cs typeface="Verdana"/>
              </a:rPr>
              <a:t> </a:t>
            </a:r>
            <a:r>
              <a:rPr sz="2800" b="1" spc="-5" dirty="0">
                <a:solidFill>
                  <a:srgbClr val="0067AC"/>
                </a:solidFill>
                <a:latin typeface="Verdana"/>
                <a:cs typeface="Verdana"/>
              </a:rPr>
              <a:t>собеседование</a:t>
            </a:r>
            <a:r>
              <a:rPr sz="2800" b="1" spc="40" dirty="0">
                <a:solidFill>
                  <a:srgbClr val="0067AC"/>
                </a:solidFill>
                <a:latin typeface="Verdana"/>
                <a:cs typeface="Verdana"/>
              </a:rPr>
              <a:t> </a:t>
            </a:r>
            <a:r>
              <a:rPr sz="2800" b="1" spc="-5" dirty="0">
                <a:solidFill>
                  <a:srgbClr val="0067AC"/>
                </a:solidFill>
                <a:latin typeface="Verdana"/>
                <a:cs typeface="Verdana"/>
              </a:rPr>
              <a:t>в</a:t>
            </a:r>
            <a:r>
              <a:rPr sz="2800" b="1" dirty="0">
                <a:solidFill>
                  <a:srgbClr val="0067AC"/>
                </a:solidFill>
                <a:latin typeface="Verdana"/>
                <a:cs typeface="Verdana"/>
              </a:rPr>
              <a:t> </a:t>
            </a:r>
            <a:r>
              <a:rPr sz="2800" b="1" spc="-5" dirty="0">
                <a:solidFill>
                  <a:srgbClr val="0067AC"/>
                </a:solidFill>
                <a:latin typeface="Verdana"/>
                <a:cs typeface="Verdana"/>
              </a:rPr>
              <a:t>2024</a:t>
            </a:r>
            <a:r>
              <a:rPr sz="2800" b="1" dirty="0">
                <a:solidFill>
                  <a:srgbClr val="0067AC"/>
                </a:solidFill>
                <a:latin typeface="Verdana"/>
                <a:cs typeface="Verdana"/>
              </a:rPr>
              <a:t> </a:t>
            </a:r>
            <a:r>
              <a:rPr sz="2800" b="1" spc="-5" dirty="0">
                <a:solidFill>
                  <a:srgbClr val="0067AC"/>
                </a:solidFill>
                <a:latin typeface="Verdana"/>
                <a:cs typeface="Verdana"/>
              </a:rPr>
              <a:t>году: </a:t>
            </a:r>
            <a:r>
              <a:rPr sz="2800" b="1" spc="-940" dirty="0">
                <a:solidFill>
                  <a:srgbClr val="0067AC"/>
                </a:solidFill>
                <a:latin typeface="Verdana"/>
                <a:cs typeface="Verdana"/>
              </a:rPr>
              <a:t> </a:t>
            </a:r>
            <a:r>
              <a:rPr sz="2800" b="1" spc="-5" dirty="0">
                <a:solidFill>
                  <a:srgbClr val="0067AC"/>
                </a:solidFill>
                <a:latin typeface="Verdana"/>
                <a:cs typeface="Verdana"/>
              </a:rPr>
              <a:t>изменения</a:t>
            </a:r>
            <a:r>
              <a:rPr sz="2800" b="1" spc="15" dirty="0">
                <a:solidFill>
                  <a:srgbClr val="0067AC"/>
                </a:solidFill>
                <a:latin typeface="Verdana"/>
                <a:cs typeface="Verdana"/>
              </a:rPr>
              <a:t> </a:t>
            </a:r>
            <a:r>
              <a:rPr sz="2800" b="1" spc="-5" dirty="0">
                <a:solidFill>
                  <a:srgbClr val="0067AC"/>
                </a:solidFill>
                <a:latin typeface="Verdana"/>
                <a:cs typeface="Verdana"/>
              </a:rPr>
              <a:t>в</a:t>
            </a:r>
            <a:r>
              <a:rPr sz="2800" b="1" spc="15" dirty="0">
                <a:solidFill>
                  <a:srgbClr val="0067AC"/>
                </a:solidFill>
                <a:latin typeface="Verdana"/>
                <a:cs typeface="Verdana"/>
              </a:rPr>
              <a:t> </a:t>
            </a:r>
            <a:r>
              <a:rPr sz="2800" b="1" spc="-10" dirty="0">
                <a:solidFill>
                  <a:srgbClr val="0067AC"/>
                </a:solidFill>
                <a:latin typeface="Verdana"/>
                <a:cs typeface="Verdana"/>
              </a:rPr>
              <a:t>демоверсии</a:t>
            </a:r>
            <a:r>
              <a:rPr sz="2800" b="1" spc="40" dirty="0">
                <a:solidFill>
                  <a:srgbClr val="0067AC"/>
                </a:solidFill>
                <a:latin typeface="Verdana"/>
                <a:cs typeface="Verdana"/>
              </a:rPr>
              <a:t> </a:t>
            </a:r>
            <a:r>
              <a:rPr sz="2800" b="1" spc="-5" dirty="0">
                <a:solidFill>
                  <a:srgbClr val="0067AC"/>
                </a:solidFill>
                <a:latin typeface="Verdana"/>
                <a:cs typeface="Verdana"/>
              </a:rPr>
              <a:t>и</a:t>
            </a:r>
            <a:r>
              <a:rPr sz="2800" b="1" dirty="0">
                <a:solidFill>
                  <a:srgbClr val="0067AC"/>
                </a:solidFill>
                <a:latin typeface="Verdana"/>
                <a:cs typeface="Verdana"/>
              </a:rPr>
              <a:t> </a:t>
            </a:r>
            <a:r>
              <a:rPr sz="2800" b="1" spc="-10" dirty="0">
                <a:solidFill>
                  <a:srgbClr val="0067AC"/>
                </a:solidFill>
                <a:latin typeface="Verdana"/>
                <a:cs typeface="Verdana"/>
              </a:rPr>
              <a:t>система</a:t>
            </a:r>
            <a:endParaRPr sz="2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2800" b="1" spc="-5" dirty="0">
                <a:solidFill>
                  <a:srgbClr val="0067AC"/>
                </a:solidFill>
                <a:latin typeface="Verdana"/>
                <a:cs typeface="Verdana"/>
              </a:rPr>
              <a:t>подготовки</a:t>
            </a:r>
            <a:r>
              <a:rPr sz="2800" b="1" spc="20" dirty="0">
                <a:solidFill>
                  <a:srgbClr val="0067AC"/>
                </a:solidFill>
                <a:latin typeface="Verdana"/>
                <a:cs typeface="Verdana"/>
              </a:rPr>
              <a:t> </a:t>
            </a:r>
            <a:r>
              <a:rPr sz="2800" b="1" spc="-10" dirty="0">
                <a:solidFill>
                  <a:srgbClr val="0067AC"/>
                </a:solidFill>
                <a:latin typeface="Verdana"/>
                <a:cs typeface="Verdana"/>
              </a:rPr>
              <a:t>девятиклассников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2550" y="314325"/>
            <a:ext cx="7315200" cy="58102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34925" rIns="0" bIns="0" rtlCol="0">
            <a:spAutoFit/>
          </a:bodyPr>
          <a:lstStyle/>
          <a:p>
            <a:pPr marL="107950" algn="ctr">
              <a:lnSpc>
                <a:spcPct val="100000"/>
              </a:lnSpc>
              <a:spcBef>
                <a:spcPts val="27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Задание</a:t>
            </a:r>
            <a:r>
              <a:rPr sz="3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3950" y="1447800"/>
            <a:ext cx="7696200" cy="38385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24934" cy="456762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90637" y="1747837"/>
            <a:ext cx="7858125" cy="3514725"/>
            <a:chOff x="1290637" y="1747837"/>
            <a:chExt cx="7858125" cy="3514725"/>
          </a:xfrm>
        </p:grpSpPr>
        <p:sp>
          <p:nvSpPr>
            <p:cNvPr id="4" name="object 4"/>
            <p:cNvSpPr/>
            <p:nvPr/>
          </p:nvSpPr>
          <p:spPr>
            <a:xfrm>
              <a:off x="1295400" y="1752600"/>
              <a:ext cx="7848600" cy="3505200"/>
            </a:xfrm>
            <a:custGeom>
              <a:avLst/>
              <a:gdLst/>
              <a:ahLst/>
              <a:cxnLst/>
              <a:rect l="l" t="t" r="r" b="b"/>
              <a:pathLst>
                <a:path w="7848600" h="3505200">
                  <a:moveTo>
                    <a:pt x="7848600" y="0"/>
                  </a:moveTo>
                  <a:lnTo>
                    <a:pt x="0" y="0"/>
                  </a:lnTo>
                  <a:lnTo>
                    <a:pt x="0" y="3505200"/>
                  </a:lnTo>
                  <a:lnTo>
                    <a:pt x="7848600" y="3505200"/>
                  </a:lnTo>
                  <a:lnTo>
                    <a:pt x="784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95400" y="1752600"/>
              <a:ext cx="7848600" cy="3505200"/>
            </a:xfrm>
            <a:custGeom>
              <a:avLst/>
              <a:gdLst/>
              <a:ahLst/>
              <a:cxnLst/>
              <a:rect l="l" t="t" r="r" b="b"/>
              <a:pathLst>
                <a:path w="7848600" h="3505200">
                  <a:moveTo>
                    <a:pt x="0" y="3505200"/>
                  </a:moveTo>
                  <a:lnTo>
                    <a:pt x="7848600" y="3505200"/>
                  </a:lnTo>
                  <a:lnTo>
                    <a:pt x="7848600" y="0"/>
                  </a:lnTo>
                  <a:lnTo>
                    <a:pt x="0" y="0"/>
                  </a:lnTo>
                  <a:lnTo>
                    <a:pt x="0" y="350520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0" y="1162024"/>
            <a:ext cx="9144000" cy="5695976"/>
            <a:chOff x="0" y="1162024"/>
            <a:chExt cx="9144000" cy="5695976"/>
          </a:xfrm>
        </p:grpSpPr>
        <p:sp>
          <p:nvSpPr>
            <p:cNvPr id="7" name="object 7"/>
            <p:cNvSpPr/>
            <p:nvPr/>
          </p:nvSpPr>
          <p:spPr>
            <a:xfrm>
              <a:off x="0" y="6613525"/>
              <a:ext cx="9144000" cy="244475"/>
            </a:xfrm>
            <a:custGeom>
              <a:avLst/>
              <a:gdLst/>
              <a:ahLst/>
              <a:cxnLst/>
              <a:rect l="l" t="t" r="r" b="b"/>
              <a:pathLst>
                <a:path w="9144000" h="244475">
                  <a:moveTo>
                    <a:pt x="9144000" y="0"/>
                  </a:moveTo>
                  <a:lnTo>
                    <a:pt x="0" y="0"/>
                  </a:lnTo>
                  <a:lnTo>
                    <a:pt x="0" y="244475"/>
                  </a:lnTo>
                  <a:lnTo>
                    <a:pt x="9144000" y="24447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8400" y="6159500"/>
              <a:ext cx="65150" cy="6508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0400" y="6159500"/>
              <a:ext cx="65150" cy="6508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92325" y="1162024"/>
              <a:ext cx="6748145" cy="4873498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33575" y="6159500"/>
            <a:ext cx="65024" cy="6508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93925" y="6159500"/>
            <a:ext cx="65150" cy="6508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54401" y="6159500"/>
            <a:ext cx="65024" cy="6508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14750" y="6159500"/>
            <a:ext cx="65150" cy="6508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75226" y="6159500"/>
            <a:ext cx="65024" cy="6508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37226" y="6159500"/>
            <a:ext cx="65024" cy="65087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97575" y="6159500"/>
            <a:ext cx="65150" cy="6508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58051" y="6159500"/>
            <a:ext cx="65024" cy="65087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009650" y="447675"/>
            <a:ext cx="7315200" cy="58102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34925" rIns="0" bIns="0" rtlCol="0">
            <a:spAutoFit/>
          </a:bodyPr>
          <a:lstStyle/>
          <a:p>
            <a:pPr marL="107314" algn="ctr">
              <a:lnSpc>
                <a:spcPct val="100000"/>
              </a:lnSpc>
              <a:spcBef>
                <a:spcPts val="27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Задание</a:t>
            </a:r>
            <a:r>
              <a:rPr sz="3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14450" y="314325"/>
            <a:ext cx="7315200" cy="58102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34925" rIns="0" bIns="0" rtlCol="0">
            <a:spAutoFit/>
          </a:bodyPr>
          <a:lstStyle/>
          <a:p>
            <a:pPr marL="107950" algn="ctr">
              <a:lnSpc>
                <a:spcPct val="100000"/>
              </a:lnSpc>
              <a:spcBef>
                <a:spcPts val="27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Задание</a:t>
            </a:r>
            <a:r>
              <a:rPr sz="3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2687" y="2057273"/>
            <a:ext cx="7240524" cy="22717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6475" y="409575"/>
            <a:ext cx="7927975" cy="58102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34925" rIns="0" bIns="0" rtlCol="0">
            <a:spAutoFit/>
          </a:bodyPr>
          <a:lstStyle/>
          <a:p>
            <a:pPr marL="337185">
              <a:lnSpc>
                <a:spcPct val="100000"/>
              </a:lnSpc>
              <a:spcBef>
                <a:spcPts val="27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Изменения</a:t>
            </a:r>
            <a:r>
              <a:rPr sz="3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r>
              <a:rPr sz="3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учебном</a:t>
            </a:r>
            <a:r>
              <a:rPr sz="3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году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5457" y="6657028"/>
            <a:ext cx="12084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www.company.com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7991" y="1281429"/>
            <a:ext cx="7154545" cy="4464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Clr>
                <a:srgbClr val="B4CCE1"/>
              </a:buClr>
              <a:buChar char="•"/>
              <a:tabLst>
                <a:tab pos="354965" algn="l"/>
                <a:tab pos="356235" algn="l"/>
                <a:tab pos="942340" algn="l"/>
                <a:tab pos="4176395" algn="l"/>
              </a:tabLst>
            </a:pPr>
            <a:r>
              <a:rPr sz="2800" spc="-50" dirty="0">
                <a:solidFill>
                  <a:srgbClr val="173883"/>
                </a:solidFill>
                <a:latin typeface="Microsoft Sans Serif"/>
                <a:cs typeface="Microsoft Sans Serif"/>
              </a:rPr>
              <a:t>За</a:t>
            </a:r>
            <a:r>
              <a:rPr sz="28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монолог</a:t>
            </a:r>
            <a:r>
              <a:rPr sz="2800" spc="5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и</a:t>
            </a:r>
            <a:r>
              <a:rPr sz="28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диалог,</a:t>
            </a:r>
            <a:r>
              <a:rPr sz="2800" spc="4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20" dirty="0">
                <a:solidFill>
                  <a:srgbClr val="173883"/>
                </a:solidFill>
                <a:latin typeface="Microsoft Sans Serif"/>
                <a:cs typeface="Microsoft Sans Serif"/>
              </a:rPr>
              <a:t>как</a:t>
            </a:r>
            <a:r>
              <a:rPr sz="28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и</a:t>
            </a:r>
            <a:r>
              <a:rPr sz="28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прежде,</a:t>
            </a:r>
            <a:r>
              <a:rPr sz="28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73883"/>
                </a:solidFill>
                <a:latin typeface="Microsoft Sans Serif"/>
                <a:cs typeface="Microsoft Sans Serif"/>
              </a:rPr>
              <a:t>дают </a:t>
            </a:r>
            <a:r>
              <a:rPr sz="2800" spc="-7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по	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3</a:t>
            </a:r>
            <a:r>
              <a:rPr sz="28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и</a:t>
            </a:r>
            <a:r>
              <a:rPr sz="28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2</a:t>
            </a:r>
            <a:r>
              <a:rPr sz="28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балла</a:t>
            </a:r>
            <a:r>
              <a:rPr sz="2800" spc="4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соответственно.</a:t>
            </a:r>
            <a:r>
              <a:rPr sz="2800" spc="5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35" dirty="0">
                <a:solidFill>
                  <a:srgbClr val="173883"/>
                </a:solidFill>
                <a:latin typeface="Microsoft Sans Serif"/>
                <a:cs typeface="Microsoft Sans Serif"/>
              </a:rPr>
              <a:t>Однако </a:t>
            </a:r>
            <a:r>
              <a:rPr sz="28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по-новому</a:t>
            </a:r>
            <a:r>
              <a:rPr sz="2800" spc="6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оценивают	</a:t>
            </a:r>
            <a:r>
              <a:rPr sz="28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количество</a:t>
            </a:r>
            <a:r>
              <a:rPr sz="28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фраз: </a:t>
            </a:r>
            <a:r>
              <a:rPr sz="2800" spc="-7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10</a:t>
            </a:r>
            <a:r>
              <a:rPr sz="28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35" dirty="0">
                <a:solidFill>
                  <a:srgbClr val="173883"/>
                </a:solidFill>
                <a:latin typeface="Microsoft Sans Serif"/>
                <a:cs typeface="Microsoft Sans Serif"/>
              </a:rPr>
              <a:t>фраз</a:t>
            </a:r>
            <a:r>
              <a:rPr sz="2800" spc="4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-</a:t>
            </a:r>
            <a:r>
              <a:rPr sz="28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2</a:t>
            </a:r>
            <a:r>
              <a:rPr sz="28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балла,</a:t>
            </a:r>
            <a:r>
              <a:rPr sz="2800" spc="4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если</a:t>
            </a:r>
            <a:r>
              <a:rPr sz="28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5-9</a:t>
            </a:r>
            <a:r>
              <a:rPr sz="2800" spc="4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-</a:t>
            </a:r>
            <a:r>
              <a:rPr sz="28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1</a:t>
            </a:r>
            <a:r>
              <a:rPr sz="28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балл,</a:t>
            </a:r>
            <a:r>
              <a:rPr sz="2800" spc="4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а </a:t>
            </a:r>
            <a:r>
              <a:rPr sz="280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если</a:t>
            </a:r>
            <a:r>
              <a:rPr sz="28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меньше</a:t>
            </a:r>
            <a:r>
              <a:rPr sz="2800" spc="5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-</a:t>
            </a:r>
            <a:r>
              <a:rPr sz="2800" spc="4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0.</a:t>
            </a:r>
            <a:endParaRPr sz="2800">
              <a:latin typeface="Microsoft Sans Serif"/>
              <a:cs typeface="Microsoft Sans Serif"/>
            </a:endParaRPr>
          </a:p>
          <a:p>
            <a:pPr marL="355600" marR="784860" indent="-343535">
              <a:lnSpc>
                <a:spcPct val="100000"/>
              </a:lnSpc>
              <a:spcBef>
                <a:spcPts val="675"/>
              </a:spcBef>
              <a:buClr>
                <a:srgbClr val="B4CCE1"/>
              </a:buClr>
              <a:buChar char="•"/>
              <a:tabLst>
                <a:tab pos="354965" algn="l"/>
                <a:tab pos="356235" algn="l"/>
              </a:tabLst>
            </a:pPr>
            <a:r>
              <a:rPr sz="28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При</a:t>
            </a:r>
            <a:r>
              <a:rPr sz="28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выполнении</a:t>
            </a:r>
            <a:r>
              <a:rPr sz="2800" spc="4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задания</a:t>
            </a:r>
            <a:r>
              <a:rPr sz="28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4</a:t>
            </a:r>
            <a:r>
              <a:rPr sz="28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(диалог) </a:t>
            </a:r>
            <a:r>
              <a:rPr sz="2800" spc="-7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необходимо</a:t>
            </a:r>
            <a:r>
              <a:rPr sz="2800" spc="5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ответить</a:t>
            </a:r>
            <a:r>
              <a:rPr sz="2800" spc="5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на</a:t>
            </a:r>
            <a:r>
              <a:rPr sz="28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3</a:t>
            </a:r>
            <a:r>
              <a:rPr sz="28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вопроса.</a:t>
            </a:r>
            <a:endParaRPr sz="2800">
              <a:latin typeface="Microsoft Sans Serif"/>
              <a:cs typeface="Microsoft Sans Serif"/>
            </a:endParaRPr>
          </a:p>
          <a:p>
            <a:pPr marL="355600" marR="55244" indent="-343535" algn="just">
              <a:lnSpc>
                <a:spcPct val="100000"/>
              </a:lnSpc>
              <a:spcBef>
                <a:spcPts val="675"/>
              </a:spcBef>
              <a:buClr>
                <a:srgbClr val="B4CCE1"/>
              </a:buClr>
              <a:buChar char="•"/>
              <a:tabLst>
                <a:tab pos="356235" algn="l"/>
              </a:tabLst>
            </a:pPr>
            <a:r>
              <a:rPr sz="28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Чтобы получить </a:t>
            </a:r>
            <a:r>
              <a:rPr sz="28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максимальные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2 </a:t>
            </a:r>
            <a:r>
              <a:rPr sz="28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балла, </a:t>
            </a:r>
            <a:r>
              <a:rPr sz="2800" spc="-7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необходимо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дать</a:t>
            </a:r>
            <a:r>
              <a:rPr sz="280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развернутый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ответ </a:t>
            </a:r>
            <a:r>
              <a:rPr sz="28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на </a:t>
            </a:r>
            <a:r>
              <a:rPr sz="2800" spc="-7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73883"/>
                </a:solidFill>
                <a:latin typeface="Microsoft Sans Serif"/>
                <a:cs typeface="Microsoft Sans Serif"/>
              </a:rPr>
              <a:t>эти</a:t>
            </a:r>
            <a:r>
              <a:rPr sz="28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3</a:t>
            </a:r>
            <a:r>
              <a:rPr sz="2800" spc="4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вопроса.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7112" y="403225"/>
            <a:ext cx="7654925" cy="755650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122555" rIns="0" bIns="0" rtlCol="0">
            <a:spAutoFit/>
          </a:bodyPr>
          <a:lstStyle/>
          <a:p>
            <a:pPr marL="109855" algn="ctr">
              <a:lnSpc>
                <a:spcPct val="100000"/>
              </a:lnSpc>
              <a:spcBef>
                <a:spcPts val="96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Задание</a:t>
            </a:r>
            <a:r>
              <a:rPr sz="3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0766" y="1497583"/>
            <a:ext cx="7279005" cy="392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805180" indent="-343535">
              <a:lnSpc>
                <a:spcPct val="100000"/>
              </a:lnSpc>
              <a:spcBef>
                <a:spcPts val="105"/>
              </a:spcBef>
              <a:buClr>
                <a:srgbClr val="B4CCE1"/>
              </a:buClr>
              <a:buFont typeface="Microsoft Sans Serif"/>
              <a:buChar char="•"/>
              <a:tabLst>
                <a:tab pos="355600" algn="l"/>
                <a:tab pos="356235" algn="l"/>
              </a:tabLst>
            </a:pPr>
            <a:r>
              <a:rPr sz="3200" b="1" spc="-5" dirty="0">
                <a:solidFill>
                  <a:srgbClr val="173883"/>
                </a:solidFill>
                <a:latin typeface="Arial"/>
                <a:cs typeface="Arial"/>
              </a:rPr>
              <a:t>Выразительное</a:t>
            </a:r>
            <a:r>
              <a:rPr sz="3200" b="1" spc="-6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173883"/>
                </a:solidFill>
                <a:latin typeface="Arial"/>
                <a:cs typeface="Arial"/>
              </a:rPr>
              <a:t>чтение</a:t>
            </a:r>
            <a:r>
              <a:rPr sz="3200" b="1" spc="-1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173883"/>
                </a:solidFill>
                <a:latin typeface="Arial"/>
                <a:cs typeface="Arial"/>
              </a:rPr>
              <a:t>текста </a:t>
            </a:r>
            <a:r>
              <a:rPr sz="3200" b="1" spc="-87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173883"/>
                </a:solidFill>
                <a:latin typeface="Arial"/>
                <a:cs typeface="Arial"/>
              </a:rPr>
              <a:t>вслух.</a:t>
            </a:r>
            <a:r>
              <a:rPr sz="3200" b="1" spc="-5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Учащимся</a:t>
            </a:r>
            <a:r>
              <a:rPr sz="32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предлагается</a:t>
            </a:r>
            <a:endParaRPr sz="3200">
              <a:latin typeface="Microsoft Sans Serif"/>
              <a:cs typeface="Microsoft Sans Serif"/>
            </a:endParaRPr>
          </a:p>
          <a:p>
            <a:pPr marL="355600" marR="5080">
              <a:lnSpc>
                <a:spcPct val="100000"/>
              </a:lnSpc>
            </a:pPr>
            <a:r>
              <a:rPr sz="3200" dirty="0">
                <a:solidFill>
                  <a:srgbClr val="173883"/>
                </a:solidFill>
                <a:latin typeface="Microsoft Sans Serif"/>
                <a:cs typeface="Microsoft Sans Serif"/>
              </a:rPr>
              <a:t>небольшой</a:t>
            </a:r>
            <a:r>
              <a:rPr sz="32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spc="-45" dirty="0">
                <a:solidFill>
                  <a:srgbClr val="173883"/>
                </a:solidFill>
                <a:latin typeface="Microsoft Sans Serif"/>
                <a:cs typeface="Microsoft Sans Serif"/>
              </a:rPr>
              <a:t>текст</a:t>
            </a:r>
            <a:r>
              <a:rPr sz="32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(менее</a:t>
            </a:r>
            <a:r>
              <a:rPr sz="32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200</a:t>
            </a:r>
            <a:r>
              <a:rPr sz="32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слов)</a:t>
            </a:r>
            <a:r>
              <a:rPr sz="32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173883"/>
                </a:solidFill>
                <a:latin typeface="Microsoft Sans Serif"/>
                <a:cs typeface="Microsoft Sans Serif"/>
              </a:rPr>
              <a:t>о </a:t>
            </a:r>
            <a:r>
              <a:rPr sz="3200" spc="-8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spc="-50" dirty="0">
                <a:solidFill>
                  <a:srgbClr val="173883"/>
                </a:solidFill>
                <a:latin typeface="Microsoft Sans Serif"/>
                <a:cs typeface="Microsoft Sans Serif"/>
              </a:rPr>
              <a:t>каком-либо</a:t>
            </a:r>
            <a:r>
              <a:rPr sz="32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выдающемся</a:t>
            </a:r>
            <a:r>
              <a:rPr sz="32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нашем </a:t>
            </a:r>
            <a:r>
              <a:rPr sz="32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 соотечественнике</a:t>
            </a:r>
            <a:r>
              <a:rPr sz="32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прошлого</a:t>
            </a:r>
            <a:r>
              <a:rPr sz="32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или </a:t>
            </a:r>
            <a:r>
              <a:rPr sz="3200" dirty="0">
                <a:solidFill>
                  <a:srgbClr val="173883"/>
                </a:solidFill>
                <a:latin typeface="Microsoft Sans Serif"/>
                <a:cs typeface="Microsoft Sans Serif"/>
              </a:rPr>
              <a:t>о </a:t>
            </a:r>
            <a:r>
              <a:rPr sz="32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нашем</a:t>
            </a:r>
            <a:r>
              <a:rPr sz="32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современнике,</a:t>
            </a:r>
            <a:r>
              <a:rPr sz="320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который </a:t>
            </a:r>
            <a:r>
              <a:rPr sz="32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необходимо</a:t>
            </a:r>
            <a:r>
              <a:rPr sz="32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выразительно</a:t>
            </a:r>
            <a:endParaRPr sz="320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32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прочитать.</a:t>
            </a:r>
            <a:endParaRPr sz="3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093850"/>
            <a:ext cx="7948549" cy="493547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57300" y="371475"/>
            <a:ext cx="7315200" cy="58102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34925" rIns="0" bIns="0" rtlCol="0">
            <a:spAutoFit/>
          </a:bodyPr>
          <a:lstStyle/>
          <a:p>
            <a:pPr marL="107950" algn="ctr">
              <a:lnSpc>
                <a:spcPct val="100000"/>
              </a:lnSpc>
              <a:spcBef>
                <a:spcPts val="27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Задание</a:t>
            </a:r>
            <a:r>
              <a:rPr sz="3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24934" cy="456762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90637" y="1747837"/>
            <a:ext cx="7858125" cy="3514725"/>
            <a:chOff x="1290637" y="1747837"/>
            <a:chExt cx="7858125" cy="3514725"/>
          </a:xfrm>
        </p:grpSpPr>
        <p:sp>
          <p:nvSpPr>
            <p:cNvPr id="4" name="object 4"/>
            <p:cNvSpPr/>
            <p:nvPr/>
          </p:nvSpPr>
          <p:spPr>
            <a:xfrm>
              <a:off x="1295400" y="1752600"/>
              <a:ext cx="7848600" cy="3505200"/>
            </a:xfrm>
            <a:custGeom>
              <a:avLst/>
              <a:gdLst/>
              <a:ahLst/>
              <a:cxnLst/>
              <a:rect l="l" t="t" r="r" b="b"/>
              <a:pathLst>
                <a:path w="7848600" h="3505200">
                  <a:moveTo>
                    <a:pt x="7848600" y="0"/>
                  </a:moveTo>
                  <a:lnTo>
                    <a:pt x="0" y="0"/>
                  </a:lnTo>
                  <a:lnTo>
                    <a:pt x="0" y="3505200"/>
                  </a:lnTo>
                  <a:lnTo>
                    <a:pt x="7848600" y="3505200"/>
                  </a:lnTo>
                  <a:lnTo>
                    <a:pt x="784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95400" y="1752600"/>
              <a:ext cx="7848600" cy="3505200"/>
            </a:xfrm>
            <a:custGeom>
              <a:avLst/>
              <a:gdLst/>
              <a:ahLst/>
              <a:cxnLst/>
              <a:rect l="l" t="t" r="r" b="b"/>
              <a:pathLst>
                <a:path w="7848600" h="3505200">
                  <a:moveTo>
                    <a:pt x="0" y="3505200"/>
                  </a:moveTo>
                  <a:lnTo>
                    <a:pt x="7848600" y="3505200"/>
                  </a:lnTo>
                  <a:lnTo>
                    <a:pt x="7848600" y="0"/>
                  </a:lnTo>
                  <a:lnTo>
                    <a:pt x="0" y="0"/>
                  </a:lnTo>
                  <a:lnTo>
                    <a:pt x="0" y="350520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9144000" y="0"/>
                </a:moveTo>
                <a:lnTo>
                  <a:pt x="0" y="0"/>
                </a:lnTo>
                <a:lnTo>
                  <a:pt x="0" y="244475"/>
                </a:lnTo>
                <a:lnTo>
                  <a:pt x="9144000" y="24447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3575" y="6159500"/>
            <a:ext cx="65024" cy="65087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2092070" y="1174559"/>
            <a:ext cx="3837940" cy="5182870"/>
            <a:chOff x="2092070" y="1174559"/>
            <a:chExt cx="3837940" cy="518287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93924" y="6159500"/>
              <a:ext cx="65150" cy="6508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4400" y="6159500"/>
              <a:ext cx="65024" cy="6508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14749" y="6159500"/>
              <a:ext cx="65150" cy="6508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75225" y="6159500"/>
              <a:ext cx="65024" cy="6508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37225" y="6159500"/>
              <a:ext cx="65024" cy="6508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92070" y="1174559"/>
              <a:ext cx="3837685" cy="5182870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97575" y="6159500"/>
            <a:ext cx="65150" cy="65087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968375" y="307975"/>
            <a:ext cx="7315200" cy="58102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34925" rIns="0" bIns="0" rtlCol="0">
            <a:spAutoFit/>
          </a:bodyPr>
          <a:lstStyle/>
          <a:p>
            <a:pPr marL="107950" algn="ctr">
              <a:lnSpc>
                <a:spcPct val="100000"/>
              </a:lnSpc>
              <a:spcBef>
                <a:spcPts val="27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Задание</a:t>
            </a:r>
            <a:r>
              <a:rPr sz="3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78000" y="476250"/>
            <a:ext cx="7315200" cy="58102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34925" rIns="0" bIns="0" rtlCol="0">
            <a:spAutoFit/>
          </a:bodyPr>
          <a:lstStyle/>
          <a:p>
            <a:pPr marL="107950" algn="ctr">
              <a:lnSpc>
                <a:spcPct val="100000"/>
              </a:lnSpc>
              <a:spcBef>
                <a:spcPts val="27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Задание</a:t>
            </a:r>
            <a:r>
              <a:rPr sz="3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0604" y="1421815"/>
            <a:ext cx="4919599" cy="45910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24934" cy="456762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90637" y="1747837"/>
            <a:ext cx="7858125" cy="3514725"/>
            <a:chOff x="1290637" y="1747837"/>
            <a:chExt cx="7858125" cy="3514725"/>
          </a:xfrm>
        </p:grpSpPr>
        <p:sp>
          <p:nvSpPr>
            <p:cNvPr id="4" name="object 4"/>
            <p:cNvSpPr/>
            <p:nvPr/>
          </p:nvSpPr>
          <p:spPr>
            <a:xfrm>
              <a:off x="1295400" y="1752600"/>
              <a:ext cx="7848600" cy="3505200"/>
            </a:xfrm>
            <a:custGeom>
              <a:avLst/>
              <a:gdLst/>
              <a:ahLst/>
              <a:cxnLst/>
              <a:rect l="l" t="t" r="r" b="b"/>
              <a:pathLst>
                <a:path w="7848600" h="3505200">
                  <a:moveTo>
                    <a:pt x="7848600" y="0"/>
                  </a:moveTo>
                  <a:lnTo>
                    <a:pt x="0" y="0"/>
                  </a:lnTo>
                  <a:lnTo>
                    <a:pt x="0" y="3505200"/>
                  </a:lnTo>
                  <a:lnTo>
                    <a:pt x="7848600" y="3505200"/>
                  </a:lnTo>
                  <a:lnTo>
                    <a:pt x="784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95400" y="1752600"/>
              <a:ext cx="7848600" cy="3505200"/>
            </a:xfrm>
            <a:custGeom>
              <a:avLst/>
              <a:gdLst/>
              <a:ahLst/>
              <a:cxnLst/>
              <a:rect l="l" t="t" r="r" b="b"/>
              <a:pathLst>
                <a:path w="7848600" h="3505200">
                  <a:moveTo>
                    <a:pt x="0" y="3505200"/>
                  </a:moveTo>
                  <a:lnTo>
                    <a:pt x="7848600" y="3505200"/>
                  </a:lnTo>
                  <a:lnTo>
                    <a:pt x="7848600" y="0"/>
                  </a:lnTo>
                  <a:lnTo>
                    <a:pt x="0" y="0"/>
                  </a:lnTo>
                  <a:lnTo>
                    <a:pt x="0" y="350520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0" y="6159500"/>
            <a:ext cx="9144000" cy="698500"/>
            <a:chOff x="0" y="6159500"/>
            <a:chExt cx="9144000" cy="698500"/>
          </a:xfrm>
        </p:grpSpPr>
        <p:sp>
          <p:nvSpPr>
            <p:cNvPr id="7" name="object 7"/>
            <p:cNvSpPr/>
            <p:nvPr/>
          </p:nvSpPr>
          <p:spPr>
            <a:xfrm>
              <a:off x="0" y="6613525"/>
              <a:ext cx="9144000" cy="244475"/>
            </a:xfrm>
            <a:custGeom>
              <a:avLst/>
              <a:gdLst/>
              <a:ahLst/>
              <a:cxnLst/>
              <a:rect l="l" t="t" r="r" b="b"/>
              <a:pathLst>
                <a:path w="9144000" h="244475">
                  <a:moveTo>
                    <a:pt x="9144000" y="0"/>
                  </a:moveTo>
                  <a:lnTo>
                    <a:pt x="0" y="0"/>
                  </a:lnTo>
                  <a:lnTo>
                    <a:pt x="0" y="244475"/>
                  </a:lnTo>
                  <a:lnTo>
                    <a:pt x="9144000" y="24447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8400" y="6159500"/>
              <a:ext cx="65150" cy="6508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0400" y="6159500"/>
              <a:ext cx="65150" cy="65087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2221230" y="1204306"/>
            <a:ext cx="5411470" cy="4964430"/>
            <a:chOff x="1412113" y="1457388"/>
            <a:chExt cx="5411470" cy="496443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3576" y="6159499"/>
              <a:ext cx="65024" cy="6508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3925" y="6159499"/>
              <a:ext cx="65150" cy="6508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54401" y="6159499"/>
              <a:ext cx="65024" cy="6508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14750" y="6159499"/>
              <a:ext cx="65150" cy="6508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75226" y="6159499"/>
              <a:ext cx="65024" cy="650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37226" y="6159499"/>
              <a:ext cx="65024" cy="6508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97575" y="6159499"/>
              <a:ext cx="65150" cy="6508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58051" y="6159499"/>
              <a:ext cx="65024" cy="6508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12113" y="1457388"/>
              <a:ext cx="5327650" cy="4964049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162050" y="527050"/>
            <a:ext cx="7315200" cy="58102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34925" rIns="0" bIns="0" rtlCol="0">
            <a:spAutoFit/>
          </a:bodyPr>
          <a:lstStyle/>
          <a:p>
            <a:pPr marL="107950" algn="ctr">
              <a:lnSpc>
                <a:spcPct val="100000"/>
              </a:lnSpc>
              <a:spcBef>
                <a:spcPts val="27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Задание</a:t>
            </a:r>
            <a:r>
              <a:rPr sz="3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4450" y="219075"/>
            <a:ext cx="7315200" cy="58102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34925" rIns="0" bIns="0" rtlCol="0">
            <a:spAutoFit/>
          </a:bodyPr>
          <a:lstStyle/>
          <a:p>
            <a:pPr marL="107950" algn="ctr">
              <a:lnSpc>
                <a:spcPct val="100000"/>
              </a:lnSpc>
              <a:spcBef>
                <a:spcPts val="27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Задание</a:t>
            </a:r>
            <a:r>
              <a:rPr sz="3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938530"/>
            <a:ext cx="7497445" cy="51454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3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Участник</a:t>
            </a:r>
            <a:r>
              <a:rPr sz="23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собеседования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успешно</a:t>
            </a:r>
            <a:r>
              <a:rPr sz="23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справится</a:t>
            </a:r>
            <a:r>
              <a:rPr sz="23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с</a:t>
            </a:r>
            <a:r>
              <a:rPr sz="23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первым </a:t>
            </a:r>
            <a:r>
              <a:rPr sz="2300" spc="-59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заданием,</a:t>
            </a:r>
            <a:r>
              <a:rPr sz="23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если:</a:t>
            </a:r>
            <a:endParaRPr sz="2300">
              <a:latin typeface="Microsoft Sans Serif"/>
              <a:cs typeface="Microsoft Sans Serif"/>
            </a:endParaRPr>
          </a:p>
          <a:p>
            <a:pPr marL="12700" marR="640080">
              <a:lnSpc>
                <a:spcPct val="100000"/>
              </a:lnSpc>
              <a:spcBef>
                <a:spcPts val="550"/>
              </a:spcBef>
              <a:buAutoNum type="arabicParenR"/>
              <a:tabLst>
                <a:tab pos="352425" algn="l"/>
              </a:tabLst>
            </a:pPr>
            <a:r>
              <a:rPr sz="23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поймёт</a:t>
            </a:r>
            <a:r>
              <a:rPr sz="23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содержание</a:t>
            </a:r>
            <a:r>
              <a:rPr sz="23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текста</a:t>
            </a:r>
            <a:r>
              <a:rPr sz="23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и</a:t>
            </a:r>
            <a:r>
              <a:rPr sz="23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заложенную</a:t>
            </a:r>
            <a:r>
              <a:rPr sz="23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в</a:t>
            </a:r>
            <a:r>
              <a:rPr sz="23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нём </a:t>
            </a:r>
            <a:r>
              <a:rPr sz="2300" spc="-59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информацию;</a:t>
            </a:r>
            <a:endParaRPr sz="2300">
              <a:latin typeface="Microsoft Sans Serif"/>
              <a:cs typeface="Microsoft Sans Serif"/>
            </a:endParaRPr>
          </a:p>
          <a:p>
            <a:pPr marL="12700" marR="65405">
              <a:lnSpc>
                <a:spcPct val="100000"/>
              </a:lnSpc>
              <a:spcBef>
                <a:spcPts val="555"/>
              </a:spcBef>
              <a:buAutoNum type="arabicParenR"/>
              <a:tabLst>
                <a:tab pos="352425" algn="l"/>
              </a:tabLst>
            </a:pPr>
            <a:r>
              <a:rPr sz="23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сможет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передать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интонации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вопроса, </a:t>
            </a: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утверждения, </a:t>
            </a:r>
            <a:r>
              <a:rPr sz="2300" spc="-59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побуждения;</a:t>
            </a:r>
            <a:endParaRPr sz="2300">
              <a:latin typeface="Microsoft Sans Serif"/>
              <a:cs typeface="Microsoft Sans Serif"/>
            </a:endParaRPr>
          </a:p>
          <a:p>
            <a:pPr marL="351790" indent="-339725">
              <a:lnSpc>
                <a:spcPct val="100000"/>
              </a:lnSpc>
              <a:spcBef>
                <a:spcPts val="555"/>
              </a:spcBef>
              <a:buAutoNum type="arabicParenR"/>
              <a:tabLst>
                <a:tab pos="352425" algn="l"/>
              </a:tabLst>
            </a:pP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придаст</a:t>
            </a: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голосу</a:t>
            </a:r>
            <a:r>
              <a:rPr sz="23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нужную</a:t>
            </a:r>
            <a:r>
              <a:rPr sz="23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эмоциональную</a:t>
            </a:r>
            <a:r>
              <a:rPr sz="23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40" dirty="0">
                <a:solidFill>
                  <a:srgbClr val="173883"/>
                </a:solidFill>
                <a:latin typeface="Microsoft Sans Serif"/>
                <a:cs typeface="Microsoft Sans Serif"/>
              </a:rPr>
              <a:t>окраску;</a:t>
            </a:r>
            <a:endParaRPr sz="2300">
              <a:latin typeface="Microsoft Sans Serif"/>
              <a:cs typeface="Microsoft Sans Serif"/>
            </a:endParaRPr>
          </a:p>
          <a:p>
            <a:pPr marL="351790" indent="-339725">
              <a:lnSpc>
                <a:spcPct val="100000"/>
              </a:lnSpc>
              <a:spcBef>
                <a:spcPts val="550"/>
              </a:spcBef>
              <a:buAutoNum type="arabicParenR"/>
              <a:tabLst>
                <a:tab pos="352425" algn="l"/>
              </a:tabLst>
            </a:pPr>
            <a:r>
              <a:rPr sz="23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дикция</a:t>
            </a:r>
            <a:r>
              <a:rPr sz="23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будет</a:t>
            </a: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чёткой</a:t>
            </a: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и</a:t>
            </a:r>
            <a:r>
              <a:rPr sz="23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ясной;</a:t>
            </a:r>
            <a:endParaRPr sz="2300">
              <a:latin typeface="Microsoft Sans Serif"/>
              <a:cs typeface="Microsoft Sans Serif"/>
            </a:endParaRPr>
          </a:p>
          <a:p>
            <a:pPr marL="351790" indent="-339725">
              <a:lnSpc>
                <a:spcPct val="100000"/>
              </a:lnSpc>
              <a:spcBef>
                <a:spcPts val="550"/>
              </a:spcBef>
              <a:buAutoNum type="arabicParenR"/>
              <a:tabLst>
                <a:tab pos="352425" algn="l"/>
              </a:tabLst>
            </a:pP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речь</a:t>
            </a:r>
            <a:r>
              <a:rPr sz="23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будет</a:t>
            </a:r>
            <a:r>
              <a:rPr sz="23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достаточно</a:t>
            </a:r>
            <a:r>
              <a:rPr sz="23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громкой,</a:t>
            </a:r>
            <a:r>
              <a:rPr sz="23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с </a:t>
            </a:r>
            <a:r>
              <a:rPr sz="23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нормальным</a:t>
            </a:r>
            <a:endParaRPr sz="23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3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темпом;</a:t>
            </a:r>
            <a:endParaRPr sz="2300">
              <a:latin typeface="Microsoft Sans Serif"/>
              <a:cs typeface="Microsoft Sans Serif"/>
            </a:endParaRPr>
          </a:p>
          <a:p>
            <a:pPr marL="352425" indent="-340360">
              <a:lnSpc>
                <a:spcPct val="100000"/>
              </a:lnSpc>
              <a:spcBef>
                <a:spcPts val="550"/>
              </a:spcBef>
              <a:buAutoNum type="arabicParenR" startAt="6"/>
              <a:tabLst>
                <a:tab pos="353060" algn="l"/>
              </a:tabLst>
            </a:pP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в</a:t>
            </a:r>
            <a:r>
              <a:rPr sz="23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словах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будут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правильно</a:t>
            </a:r>
            <a:r>
              <a:rPr sz="23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поставлены</a:t>
            </a:r>
            <a:r>
              <a:rPr sz="23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ударения;</a:t>
            </a:r>
            <a:endParaRPr sz="2300">
              <a:latin typeface="Microsoft Sans Serif"/>
              <a:cs typeface="Microsoft Sans Serif"/>
            </a:endParaRPr>
          </a:p>
          <a:p>
            <a:pPr marL="351790" indent="-339725">
              <a:lnSpc>
                <a:spcPct val="100000"/>
              </a:lnSpc>
              <a:spcBef>
                <a:spcPts val="555"/>
              </a:spcBef>
              <a:buAutoNum type="arabicParenR" startAt="6"/>
              <a:tabLst>
                <a:tab pos="352425" algn="l"/>
              </a:tabLst>
            </a:pP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при</a:t>
            </a:r>
            <a:r>
              <a:rPr sz="23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чтении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будут</a:t>
            </a:r>
            <a:r>
              <a:rPr sz="23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соблюдены</a:t>
            </a:r>
            <a:r>
              <a:rPr sz="23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граматичские</a:t>
            </a: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нормы;</a:t>
            </a:r>
            <a:endParaRPr sz="2300">
              <a:latin typeface="Microsoft Sans Serif"/>
              <a:cs typeface="Microsoft Sans Serif"/>
            </a:endParaRPr>
          </a:p>
          <a:p>
            <a:pPr marL="351790" indent="-339725">
              <a:lnSpc>
                <a:spcPct val="100000"/>
              </a:lnSpc>
              <a:spcBef>
                <a:spcPts val="555"/>
              </a:spcBef>
              <a:buAutoNum type="arabicParenR" startAt="6"/>
              <a:tabLst>
                <a:tab pos="352425" algn="l"/>
              </a:tabLst>
            </a:pP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не</a:t>
            </a:r>
            <a:r>
              <a:rPr sz="23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будут</a:t>
            </a: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35" dirty="0">
                <a:solidFill>
                  <a:srgbClr val="173883"/>
                </a:solidFill>
                <a:latin typeface="Microsoft Sans Serif"/>
                <a:cs typeface="Microsoft Sans Serif"/>
              </a:rPr>
              <a:t>искажены</a:t>
            </a:r>
            <a:r>
              <a:rPr sz="23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слова.</a:t>
            </a:r>
            <a:endParaRPr sz="23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58875" y="496951"/>
            <a:ext cx="7985125" cy="581025"/>
          </a:xfrm>
          <a:custGeom>
            <a:avLst/>
            <a:gdLst/>
            <a:ahLst/>
            <a:cxnLst/>
            <a:rect l="l" t="t" r="r" b="b"/>
            <a:pathLst>
              <a:path w="7985125" h="581025">
                <a:moveTo>
                  <a:pt x="7985125" y="0"/>
                </a:moveTo>
                <a:lnTo>
                  <a:pt x="0" y="0"/>
                </a:lnTo>
                <a:lnTo>
                  <a:pt x="0" y="581025"/>
                </a:lnTo>
                <a:lnTo>
                  <a:pt x="7985125" y="581025"/>
                </a:lnTo>
                <a:lnTo>
                  <a:pt x="7985125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44294" y="488441"/>
            <a:ext cx="63404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Изменения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КИМ</a:t>
            </a:r>
            <a:r>
              <a:rPr sz="3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2024</a:t>
            </a:r>
            <a:r>
              <a:rPr sz="36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года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9741" y="1090472"/>
            <a:ext cx="7828915" cy="3740785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355"/>
              </a:spcBef>
            </a:pPr>
            <a:r>
              <a:rPr sz="4800" b="1" dirty="0">
                <a:solidFill>
                  <a:srgbClr val="173883"/>
                </a:solidFill>
                <a:latin typeface="Arial"/>
                <a:cs typeface="Arial"/>
              </a:rPr>
              <a:t>Итоговое</a:t>
            </a:r>
            <a:r>
              <a:rPr sz="4800" b="1" spc="-2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4800" b="1" spc="-10" dirty="0">
                <a:solidFill>
                  <a:srgbClr val="173883"/>
                </a:solidFill>
                <a:latin typeface="Arial"/>
                <a:cs typeface="Arial"/>
              </a:rPr>
              <a:t>собеседование</a:t>
            </a:r>
            <a:endParaRPr sz="4800">
              <a:latin typeface="Arial"/>
              <a:cs typeface="Arial"/>
            </a:endParaRPr>
          </a:p>
          <a:p>
            <a:pPr marL="355600" marR="45085" indent="-47625">
              <a:lnSpc>
                <a:spcPct val="100000"/>
              </a:lnSpc>
              <a:spcBef>
                <a:spcPts val="730"/>
              </a:spcBef>
            </a:pPr>
            <a:r>
              <a:rPr sz="28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Задания,</a:t>
            </a:r>
            <a:r>
              <a:rPr sz="28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время,</a:t>
            </a:r>
            <a:r>
              <a:rPr sz="28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отведенное</a:t>
            </a:r>
            <a:r>
              <a:rPr sz="2800" spc="5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на</a:t>
            </a:r>
            <a:r>
              <a:rPr sz="28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подготовку</a:t>
            </a:r>
            <a:r>
              <a:rPr sz="2800" spc="5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и </a:t>
            </a:r>
            <a:r>
              <a:rPr sz="2800" spc="-7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подачи</a:t>
            </a:r>
            <a:r>
              <a:rPr sz="2800" spc="4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ответа</a:t>
            </a:r>
            <a:r>
              <a:rPr sz="28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не</a:t>
            </a:r>
            <a:r>
              <a:rPr sz="2800" spc="4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изменились.</a:t>
            </a:r>
            <a:endParaRPr sz="2800">
              <a:latin typeface="Microsoft Sans Serif"/>
              <a:cs typeface="Microsoft Sans Serif"/>
            </a:endParaRPr>
          </a:p>
          <a:p>
            <a:pPr marL="355600" marR="1144905" indent="-343535">
              <a:lnSpc>
                <a:spcPct val="100000"/>
              </a:lnSpc>
              <a:spcBef>
                <a:spcPts val="675"/>
              </a:spcBef>
              <a:buClr>
                <a:srgbClr val="B4CCE1"/>
              </a:buClr>
              <a:buChar char="•"/>
              <a:tabLst>
                <a:tab pos="354965" algn="l"/>
                <a:tab pos="356235" algn="l"/>
              </a:tabLst>
            </a:pPr>
            <a:r>
              <a:rPr sz="2800" spc="-35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Прежним</a:t>
            </a:r>
            <a:r>
              <a:rPr sz="2800" spc="4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73883"/>
                </a:solidFill>
                <a:latin typeface="Microsoft Sans Serif"/>
                <a:cs typeface="Microsoft Sans Serif"/>
              </a:rPr>
              <a:t>осталось</a:t>
            </a:r>
            <a:r>
              <a:rPr sz="28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время</a:t>
            </a:r>
            <a:r>
              <a:rPr sz="28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проведения </a:t>
            </a:r>
            <a:r>
              <a:rPr sz="2800" spc="-7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0" dirty="0">
                <a:solidFill>
                  <a:srgbClr val="173883"/>
                </a:solidFill>
                <a:latin typeface="Microsoft Sans Serif"/>
                <a:cs typeface="Microsoft Sans Serif"/>
              </a:rPr>
              <a:t>экзамена</a:t>
            </a:r>
            <a:r>
              <a:rPr sz="2800" spc="5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-</a:t>
            </a:r>
            <a:r>
              <a:rPr sz="2800" spc="4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b="1" spc="-5" dirty="0">
                <a:solidFill>
                  <a:srgbClr val="173883"/>
                </a:solidFill>
                <a:latin typeface="Arial"/>
                <a:cs typeface="Arial"/>
              </a:rPr>
              <a:t>15-16</a:t>
            </a:r>
            <a:r>
              <a:rPr sz="2800" b="1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173883"/>
                </a:solidFill>
                <a:latin typeface="Arial"/>
                <a:cs typeface="Arial"/>
              </a:rPr>
              <a:t>минут.</a:t>
            </a:r>
            <a:endParaRPr sz="2800">
              <a:latin typeface="Arial"/>
              <a:cs typeface="Arial"/>
            </a:endParaRPr>
          </a:p>
          <a:p>
            <a:pPr marL="355600" marR="962660" indent="-343535">
              <a:lnSpc>
                <a:spcPct val="100000"/>
              </a:lnSpc>
              <a:spcBef>
                <a:spcPts val="670"/>
              </a:spcBef>
              <a:buClr>
                <a:srgbClr val="B4CCE1"/>
              </a:buClr>
              <a:buFont typeface="Microsoft Sans Serif"/>
              <a:buChar char="•"/>
              <a:tabLst>
                <a:tab pos="354965" algn="l"/>
                <a:tab pos="356235" algn="l"/>
              </a:tabLst>
            </a:pPr>
            <a:r>
              <a:rPr sz="2800" b="1" spc="-10" dirty="0">
                <a:solidFill>
                  <a:srgbClr val="173883"/>
                </a:solidFill>
                <a:latin typeface="Arial"/>
                <a:cs typeface="Arial"/>
              </a:rPr>
              <a:t>НО!</a:t>
            </a:r>
            <a:r>
              <a:rPr sz="2800" b="1" spc="1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Некоторые</a:t>
            </a:r>
            <a:r>
              <a:rPr sz="2800" spc="5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изменения</a:t>
            </a:r>
            <a:r>
              <a:rPr sz="2800" spc="5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претерпели </a:t>
            </a:r>
            <a:r>
              <a:rPr sz="2800" spc="-7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критерии</a:t>
            </a:r>
            <a:r>
              <a:rPr sz="2800" spc="4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оценивания</a:t>
            </a:r>
            <a:r>
              <a:rPr sz="2800" spc="5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заданий</a:t>
            </a:r>
            <a:r>
              <a:rPr sz="2800" spc="4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.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3875" y="423926"/>
            <a:ext cx="7315200" cy="58102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34925" rIns="0" bIns="0" rtlCol="0">
            <a:spAutoFit/>
          </a:bodyPr>
          <a:lstStyle/>
          <a:p>
            <a:pPr marL="109855" algn="ctr">
              <a:lnSpc>
                <a:spcPct val="100000"/>
              </a:lnSpc>
              <a:spcBef>
                <a:spcPts val="27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Задание</a:t>
            </a:r>
            <a:r>
              <a:rPr sz="3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7544" y="1065403"/>
            <a:ext cx="7339965" cy="463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Задание</a:t>
            </a:r>
            <a:r>
              <a:rPr sz="2400" b="1" spc="-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2. Подробный</a:t>
            </a:r>
            <a:r>
              <a:rPr sz="2400" b="1" spc="-2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пересказ</a:t>
            </a:r>
            <a:r>
              <a:rPr sz="2400" b="1" spc="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173883"/>
                </a:solidFill>
                <a:latin typeface="Arial"/>
                <a:cs typeface="Arial"/>
              </a:rPr>
              <a:t>текста</a:t>
            </a:r>
            <a:r>
              <a:rPr sz="2400" b="1" spc="4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с</a:t>
            </a:r>
            <a:endParaRPr sz="2400">
              <a:latin typeface="Arial"/>
              <a:cs typeface="Arial"/>
            </a:endParaRPr>
          </a:p>
          <a:p>
            <a:pPr marL="17145">
              <a:lnSpc>
                <a:spcPts val="2735"/>
              </a:lnSpc>
            </a:pP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включением</a:t>
            </a:r>
            <a:r>
              <a:rPr sz="2400" b="1" spc="-1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приведённого</a:t>
            </a:r>
            <a:r>
              <a:rPr sz="2400" b="1" spc="-1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высказывания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250">
              <a:latin typeface="Arial"/>
              <a:cs typeface="Arial"/>
            </a:endParaRPr>
          </a:p>
          <a:p>
            <a:pPr marL="17145" marR="32384" indent="-5080">
              <a:lnSpc>
                <a:spcPts val="2590"/>
              </a:lnSpc>
            </a:pP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Учащиеся 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должны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подробно пересказать </a:t>
            </a:r>
            <a:r>
              <a:rPr sz="2400" b="1" spc="-15" dirty="0">
                <a:solidFill>
                  <a:srgbClr val="173883"/>
                </a:solidFill>
                <a:latin typeface="Arial"/>
                <a:cs typeface="Arial"/>
              </a:rPr>
              <a:t>текст, </a:t>
            </a:r>
            <a:r>
              <a:rPr sz="2400" b="1" spc="-65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а</a:t>
            </a:r>
            <a:r>
              <a:rPr sz="2400" b="1" spc="-10" dirty="0">
                <a:solidFill>
                  <a:srgbClr val="173883"/>
                </a:solidFill>
                <a:latin typeface="Arial"/>
                <a:cs typeface="Arial"/>
              </a:rPr>
              <a:t> также</a:t>
            </a:r>
            <a:r>
              <a:rPr sz="2400" b="1" spc="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включить</a:t>
            </a:r>
            <a:r>
              <a:rPr sz="2400" b="1" spc="1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в</a:t>
            </a:r>
            <a:r>
              <a:rPr sz="2400" b="1" spc="-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него</a:t>
            </a:r>
            <a:r>
              <a:rPr sz="2400" b="1" spc="-1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предложенное</a:t>
            </a:r>
            <a:endParaRPr sz="2400">
              <a:latin typeface="Arial"/>
              <a:cs typeface="Arial"/>
            </a:endParaRPr>
          </a:p>
          <a:p>
            <a:pPr marL="17145">
              <a:lnSpc>
                <a:spcPts val="2560"/>
              </a:lnSpc>
            </a:pP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высказывание.</a:t>
            </a:r>
            <a:endParaRPr sz="2400">
              <a:latin typeface="Arial"/>
              <a:cs typeface="Arial"/>
            </a:endParaRPr>
          </a:p>
          <a:p>
            <a:pPr marL="17145" marR="632460" indent="-5080">
              <a:lnSpc>
                <a:spcPts val="2590"/>
              </a:lnSpc>
              <a:spcBef>
                <a:spcPts val="615"/>
              </a:spcBef>
            </a:pP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Высказывание 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может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быть 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введено в </a:t>
            </a:r>
            <a:r>
              <a:rPr sz="2400" b="1" spc="-15" dirty="0">
                <a:solidFill>
                  <a:srgbClr val="173883"/>
                </a:solidFill>
                <a:latin typeface="Arial"/>
                <a:cs typeface="Arial"/>
              </a:rPr>
              <a:t>текст </a:t>
            </a:r>
            <a:r>
              <a:rPr sz="2400" b="1" spc="-65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любым 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из</a:t>
            </a:r>
            <a:r>
              <a:rPr sz="2400" b="1" spc="-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способов</a:t>
            </a:r>
            <a:r>
              <a:rPr sz="2400" b="1" spc="-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цитирования.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35"/>
              </a:lnSpc>
              <a:spcBef>
                <a:spcPts val="254"/>
              </a:spcBef>
            </a:pP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При</a:t>
            </a:r>
            <a:r>
              <a:rPr sz="2400" b="1" spc="-3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подготовке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 к</a:t>
            </a:r>
            <a:r>
              <a:rPr sz="2400" b="1" spc="-2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заданию </a:t>
            </a:r>
            <a:r>
              <a:rPr sz="2400" b="1" spc="-10" dirty="0">
                <a:solidFill>
                  <a:srgbClr val="173883"/>
                </a:solidFill>
                <a:latin typeface="Arial"/>
                <a:cs typeface="Arial"/>
              </a:rPr>
              <a:t>участник</a:t>
            </a:r>
            <a:endParaRPr sz="2400">
              <a:latin typeface="Arial"/>
              <a:cs typeface="Arial"/>
            </a:endParaRPr>
          </a:p>
          <a:p>
            <a:pPr marL="17145" marR="514984">
              <a:lnSpc>
                <a:spcPts val="2590"/>
              </a:lnSpc>
              <a:spcBef>
                <a:spcPts val="185"/>
              </a:spcBef>
            </a:pP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собеседования 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должен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определить, 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в </a:t>
            </a:r>
            <a:r>
              <a:rPr sz="2400" b="1" spc="-10" dirty="0">
                <a:solidFill>
                  <a:srgbClr val="173883"/>
                </a:solidFill>
                <a:latin typeface="Arial"/>
                <a:cs typeface="Arial"/>
              </a:rPr>
              <a:t>какую </a:t>
            </a:r>
            <a:r>
              <a:rPr sz="2400" b="1" spc="-65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73883"/>
                </a:solidFill>
                <a:latin typeface="Arial"/>
                <a:cs typeface="Arial"/>
              </a:rPr>
              <a:t>часть</a:t>
            </a:r>
            <a:r>
              <a:rPr sz="2400" b="1" spc="2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173883"/>
                </a:solidFill>
                <a:latin typeface="Arial"/>
                <a:cs typeface="Arial"/>
              </a:rPr>
              <a:t>текста</a:t>
            </a:r>
            <a:r>
              <a:rPr sz="2400" b="1" spc="4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логично</a:t>
            </a:r>
            <a:r>
              <a:rPr sz="2400" b="1" spc="-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и</a:t>
            </a:r>
            <a:r>
              <a:rPr sz="2400" b="1" spc="-1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73883"/>
                </a:solidFill>
                <a:latin typeface="Arial"/>
                <a:cs typeface="Arial"/>
              </a:rPr>
              <a:t>уместно</a:t>
            </a:r>
            <a:r>
              <a:rPr sz="2400" b="1" spc="5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включить</a:t>
            </a:r>
            <a:endParaRPr sz="2400">
              <a:latin typeface="Arial"/>
              <a:cs typeface="Arial"/>
            </a:endParaRPr>
          </a:p>
          <a:p>
            <a:pPr marL="17145" marR="5080">
              <a:lnSpc>
                <a:spcPts val="2590"/>
              </a:lnSpc>
              <a:spcBef>
                <a:spcPts val="5"/>
              </a:spcBef>
            </a:pP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высказывание, </a:t>
            </a:r>
            <a:r>
              <a:rPr sz="2400" b="1" spc="-10" dirty="0">
                <a:solidFill>
                  <a:srgbClr val="173883"/>
                </a:solidFill>
                <a:latin typeface="Arial"/>
                <a:cs typeface="Arial"/>
              </a:rPr>
              <a:t>чтобы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пересказ 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и включённое в </a:t>
            </a:r>
            <a:r>
              <a:rPr sz="2400" b="1" spc="-65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него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высказывание</a:t>
            </a:r>
            <a:r>
              <a:rPr sz="2400" b="1" spc="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73883"/>
                </a:solidFill>
                <a:latin typeface="Arial"/>
                <a:cs typeface="Arial"/>
              </a:rPr>
              <a:t>составляли</a:t>
            </a:r>
            <a:r>
              <a:rPr sz="2400" b="1" spc="2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единый</a:t>
            </a:r>
            <a:r>
              <a:rPr sz="2400" b="1" spc="-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173883"/>
                </a:solidFill>
                <a:latin typeface="Arial"/>
                <a:cs typeface="Arial"/>
              </a:rPr>
              <a:t>текст.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9137" y="485775"/>
            <a:ext cx="7315200" cy="58102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34925" rIns="0" bIns="0" rtlCol="0">
            <a:spAutoFit/>
          </a:bodyPr>
          <a:lstStyle/>
          <a:p>
            <a:pPr marL="107314" algn="ctr">
              <a:lnSpc>
                <a:spcPct val="100000"/>
              </a:lnSpc>
              <a:spcBef>
                <a:spcPts val="27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Задание</a:t>
            </a:r>
            <a:r>
              <a:rPr sz="3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090" y="1117854"/>
            <a:ext cx="7670165" cy="467169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061210">
              <a:lnSpc>
                <a:spcPct val="100000"/>
              </a:lnSpc>
              <a:spcBef>
                <a:spcPts val="385"/>
              </a:spcBef>
            </a:pP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Способы</a:t>
            </a:r>
            <a:r>
              <a:rPr sz="2400" b="1" spc="-2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цитирования:</a:t>
            </a:r>
            <a:endParaRPr sz="2400">
              <a:latin typeface="Arial"/>
              <a:cs typeface="Arial"/>
            </a:endParaRPr>
          </a:p>
          <a:p>
            <a:pPr marL="368300" marR="5080" indent="-368300">
              <a:lnSpc>
                <a:spcPts val="2590"/>
              </a:lnSpc>
              <a:spcBef>
                <a:spcPts val="615"/>
              </a:spcBef>
              <a:buFont typeface="Microsoft Sans Serif"/>
              <a:buAutoNum type="arabicParenR"/>
              <a:tabLst>
                <a:tab pos="368300" algn="l"/>
              </a:tabLst>
            </a:pP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прямое</a:t>
            </a:r>
            <a:r>
              <a:rPr sz="2400" b="1" spc="-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цитирование</a:t>
            </a:r>
            <a:r>
              <a:rPr sz="2400" b="1" spc="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73883"/>
                </a:solidFill>
                <a:latin typeface="Arial"/>
                <a:cs typeface="Arial"/>
              </a:rPr>
              <a:t>(</a:t>
            </a:r>
            <a:r>
              <a:rPr sz="24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используется</a:t>
            </a:r>
            <a:r>
              <a:rPr sz="24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предложение </a:t>
            </a:r>
            <a:r>
              <a:rPr sz="2400" spc="-6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73883"/>
                </a:solidFill>
                <a:latin typeface="Microsoft Sans Serif"/>
                <a:cs typeface="Microsoft Sans Serif"/>
              </a:rPr>
              <a:t>с</a:t>
            </a:r>
            <a:r>
              <a:rPr sz="24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прямой</a:t>
            </a:r>
            <a:r>
              <a:rPr sz="24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речью,</a:t>
            </a:r>
            <a:r>
              <a:rPr sz="24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например:</a:t>
            </a:r>
            <a:r>
              <a:rPr sz="24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i="1" dirty="0">
                <a:solidFill>
                  <a:srgbClr val="173883"/>
                </a:solidFill>
                <a:latin typeface="Arial"/>
                <a:cs typeface="Arial"/>
              </a:rPr>
              <a:t>М.</a:t>
            </a:r>
            <a:r>
              <a:rPr sz="2400" i="1" spc="-1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173883"/>
                </a:solidFill>
                <a:latin typeface="Arial"/>
                <a:cs typeface="Arial"/>
              </a:rPr>
              <a:t>Осоргин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сказал</a:t>
            </a:r>
            <a:r>
              <a:rPr sz="2400" i="1" dirty="0">
                <a:solidFill>
                  <a:srgbClr val="173883"/>
                </a:solidFill>
                <a:latin typeface="Arial"/>
                <a:cs typeface="Arial"/>
              </a:rPr>
              <a:t> о </a:t>
            </a:r>
            <a:r>
              <a:rPr sz="2400" i="1" spc="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Шаляпине:</a:t>
            </a:r>
            <a:r>
              <a:rPr sz="2400" i="1" spc="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«…»);</a:t>
            </a:r>
            <a:endParaRPr sz="2400">
              <a:latin typeface="Arial"/>
              <a:cs typeface="Arial"/>
            </a:endParaRPr>
          </a:p>
          <a:p>
            <a:pPr marL="367665" indent="-355600">
              <a:lnSpc>
                <a:spcPts val="2735"/>
              </a:lnSpc>
              <a:spcBef>
                <a:spcPts val="259"/>
              </a:spcBef>
              <a:buFont typeface="Microsoft Sans Serif"/>
              <a:buAutoNum type="arabicParenR"/>
              <a:tabLst>
                <a:tab pos="368300" algn="l"/>
              </a:tabLst>
            </a:pP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косвенное</a:t>
            </a:r>
            <a:r>
              <a:rPr sz="2400" b="1" spc="-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цитирование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73883"/>
                </a:solidFill>
                <a:latin typeface="Arial"/>
                <a:cs typeface="Arial"/>
              </a:rPr>
              <a:t>(</a:t>
            </a:r>
            <a:r>
              <a:rPr sz="24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используется</a:t>
            </a:r>
            <a:endParaRPr sz="2400">
              <a:latin typeface="Microsoft Sans Serif"/>
              <a:cs typeface="Microsoft Sans Serif"/>
            </a:endParaRPr>
          </a:p>
          <a:p>
            <a:pPr marL="469900">
              <a:lnSpc>
                <a:spcPts val="2735"/>
              </a:lnSpc>
            </a:pPr>
            <a:r>
              <a:rPr sz="24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предложение</a:t>
            </a:r>
            <a:r>
              <a:rPr sz="24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73883"/>
                </a:solidFill>
                <a:latin typeface="Microsoft Sans Serif"/>
                <a:cs typeface="Microsoft Sans Serif"/>
              </a:rPr>
              <a:t>с</a:t>
            </a:r>
            <a:r>
              <a:rPr sz="24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косвенной</a:t>
            </a:r>
            <a:r>
              <a:rPr sz="24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речью,</a:t>
            </a:r>
            <a:r>
              <a:rPr sz="24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например:</a:t>
            </a:r>
            <a:endParaRPr sz="2400">
              <a:latin typeface="Microsoft Sans Serif"/>
              <a:cs typeface="Microsoft Sans Serif"/>
            </a:endParaRPr>
          </a:p>
          <a:p>
            <a:pPr marL="433070">
              <a:lnSpc>
                <a:spcPts val="2735"/>
              </a:lnSpc>
              <a:spcBef>
                <a:spcPts val="290"/>
              </a:spcBef>
            </a:pPr>
            <a:r>
              <a:rPr sz="2400" i="1" dirty="0">
                <a:solidFill>
                  <a:srgbClr val="173883"/>
                </a:solidFill>
                <a:latin typeface="Arial"/>
                <a:cs typeface="Arial"/>
              </a:rPr>
              <a:t>М.</a:t>
            </a:r>
            <a:r>
              <a:rPr sz="2400" i="1" spc="-2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173883"/>
                </a:solidFill>
                <a:latin typeface="Arial"/>
                <a:cs typeface="Arial"/>
              </a:rPr>
              <a:t>Осоргин,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 говоря</a:t>
            </a:r>
            <a:r>
              <a:rPr sz="2400" i="1" spc="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173883"/>
                </a:solidFill>
                <a:latin typeface="Arial"/>
                <a:cs typeface="Arial"/>
              </a:rPr>
              <a:t>о</a:t>
            </a:r>
            <a:r>
              <a:rPr sz="2400" i="1" spc="-2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Шаляпине,</a:t>
            </a:r>
            <a:r>
              <a:rPr sz="2400" i="1" spc="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писал </a:t>
            </a:r>
            <a:r>
              <a:rPr sz="2400" i="1" dirty="0">
                <a:solidFill>
                  <a:srgbClr val="173883"/>
                </a:solidFill>
                <a:latin typeface="Arial"/>
                <a:cs typeface="Arial"/>
              </a:rPr>
              <a:t>о</a:t>
            </a:r>
            <a:r>
              <a:rPr sz="2400" i="1" spc="-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том,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ts val="2735"/>
              </a:lnSpc>
            </a:pPr>
            <a:r>
              <a:rPr sz="2400" i="1" dirty="0">
                <a:solidFill>
                  <a:srgbClr val="173883"/>
                </a:solidFill>
                <a:latin typeface="Arial"/>
                <a:cs typeface="Arial"/>
              </a:rPr>
              <a:t>что</a:t>
            </a:r>
            <a:r>
              <a:rPr sz="2400" i="1" spc="-7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173883"/>
                </a:solidFill>
                <a:latin typeface="Arial"/>
                <a:cs typeface="Arial"/>
              </a:rPr>
              <a:t>…);</a:t>
            </a:r>
            <a:endParaRPr sz="2400">
              <a:latin typeface="Arial"/>
              <a:cs typeface="Arial"/>
            </a:endParaRPr>
          </a:p>
          <a:p>
            <a:pPr marL="368300" marR="40005" indent="-368300">
              <a:lnSpc>
                <a:spcPct val="90100"/>
              </a:lnSpc>
              <a:spcBef>
                <a:spcPts val="570"/>
              </a:spcBef>
              <a:buFont typeface="Arial"/>
              <a:buAutoNum type="arabicParenR" startAt="3"/>
              <a:tabLst>
                <a:tab pos="368300" algn="l"/>
              </a:tabLst>
            </a:pP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и</a:t>
            </a:r>
            <a:r>
              <a:rPr sz="2400" b="1" spc="-1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прямое,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и</a:t>
            </a:r>
            <a:r>
              <a:rPr sz="2400" b="1" spc="-1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косвенное</a:t>
            </a:r>
            <a:r>
              <a:rPr sz="2400" b="1" spc="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цитирование</a:t>
            </a:r>
            <a:r>
              <a:rPr sz="24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(цитата </a:t>
            </a:r>
            <a:r>
              <a:rPr sz="240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включается</a:t>
            </a:r>
            <a:r>
              <a:rPr sz="24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73883"/>
                </a:solidFill>
                <a:latin typeface="Microsoft Sans Serif"/>
                <a:cs typeface="Microsoft Sans Serif"/>
              </a:rPr>
              <a:t>в</a:t>
            </a:r>
            <a:r>
              <a:rPr sz="24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текст</a:t>
            </a:r>
            <a:r>
              <a:rPr sz="24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при</a:t>
            </a:r>
            <a:r>
              <a:rPr sz="24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помощи</a:t>
            </a:r>
            <a:r>
              <a:rPr sz="24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вводных</a:t>
            </a:r>
            <a:r>
              <a:rPr sz="24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слов</a:t>
            </a:r>
            <a:r>
              <a:rPr sz="24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и </a:t>
            </a:r>
            <a:r>
              <a:rPr sz="240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сочетаний:</a:t>
            </a:r>
            <a:r>
              <a:rPr sz="24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как</a:t>
            </a:r>
            <a:r>
              <a:rPr sz="2400" i="1" spc="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писал </a:t>
            </a:r>
            <a:r>
              <a:rPr sz="2400" i="1" dirty="0">
                <a:solidFill>
                  <a:srgbClr val="173883"/>
                </a:solidFill>
                <a:latin typeface="Arial"/>
                <a:cs typeface="Arial"/>
              </a:rPr>
              <a:t>…,</a:t>
            </a:r>
            <a:r>
              <a:rPr sz="2400" i="1" spc="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173883"/>
                </a:solidFill>
                <a:latin typeface="Arial"/>
                <a:cs typeface="Arial"/>
              </a:rPr>
              <a:t>как</a:t>
            </a:r>
            <a:r>
              <a:rPr sz="2400" i="1" spc="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сказал</a:t>
            </a:r>
            <a:r>
              <a:rPr sz="2400" i="1" dirty="0">
                <a:solidFill>
                  <a:srgbClr val="173883"/>
                </a:solidFill>
                <a:latin typeface="Arial"/>
                <a:cs typeface="Arial"/>
              </a:rPr>
              <a:t> …,</a:t>
            </a:r>
            <a:r>
              <a:rPr sz="2400" i="1" spc="-1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по</a:t>
            </a:r>
            <a:r>
              <a:rPr sz="2400" i="1" spc="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мнению</a:t>
            </a:r>
            <a:endParaRPr sz="2400">
              <a:latin typeface="Arial"/>
              <a:cs typeface="Arial"/>
            </a:endParaRPr>
          </a:p>
          <a:p>
            <a:pPr marL="469900" marR="610870">
              <a:lnSpc>
                <a:spcPts val="2590"/>
              </a:lnSpc>
              <a:spcBef>
                <a:spcPts val="40"/>
              </a:spcBef>
            </a:pPr>
            <a:r>
              <a:rPr sz="2400" i="1" dirty="0">
                <a:solidFill>
                  <a:srgbClr val="173883"/>
                </a:solidFill>
                <a:latin typeface="Arial"/>
                <a:cs typeface="Arial"/>
              </a:rPr>
              <a:t>…,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по </a:t>
            </a:r>
            <a:r>
              <a:rPr sz="2400" i="1" dirty="0">
                <a:solidFill>
                  <a:srgbClr val="173883"/>
                </a:solidFill>
                <a:latin typeface="Arial"/>
                <a:cs typeface="Arial"/>
              </a:rPr>
              <a:t>мысли …,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как совершенно справедливо </a:t>
            </a:r>
            <a:r>
              <a:rPr sz="2400" i="1" spc="-65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заметил</a:t>
            </a:r>
            <a:r>
              <a:rPr sz="2400" i="1" dirty="0">
                <a:solidFill>
                  <a:srgbClr val="173883"/>
                </a:solidFill>
                <a:latin typeface="Arial"/>
                <a:cs typeface="Arial"/>
              </a:rPr>
              <a:t> …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и</a:t>
            </a:r>
            <a:r>
              <a:rPr sz="24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др.</a:t>
            </a:r>
            <a:r>
              <a:rPr sz="24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73883"/>
                </a:solidFill>
                <a:latin typeface="Microsoft Sans Serif"/>
                <a:cs typeface="Microsoft Sans Serif"/>
              </a:rPr>
              <a:t>).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9025" y="495300"/>
            <a:ext cx="7315200" cy="58102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34925" rIns="0" bIns="0" rtlCol="0">
            <a:spAutoFit/>
          </a:bodyPr>
          <a:lstStyle/>
          <a:p>
            <a:pPr marL="109855" algn="ctr">
              <a:lnSpc>
                <a:spcPct val="100000"/>
              </a:lnSpc>
              <a:spcBef>
                <a:spcPts val="27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Задание</a:t>
            </a:r>
            <a:r>
              <a:rPr sz="3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0444" y="1091604"/>
            <a:ext cx="7291070" cy="478155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496570" indent="874394">
              <a:lnSpc>
                <a:spcPct val="110000"/>
              </a:lnSpc>
              <a:spcBef>
                <a:spcPts val="409"/>
              </a:spcBef>
            </a:pPr>
            <a:r>
              <a:rPr sz="2600" b="1" dirty="0">
                <a:solidFill>
                  <a:srgbClr val="173883"/>
                </a:solidFill>
                <a:latin typeface="Arial"/>
                <a:cs typeface="Arial"/>
              </a:rPr>
              <a:t>Монологическое </a:t>
            </a:r>
            <a:r>
              <a:rPr sz="2600" b="1" spc="-5" dirty="0">
                <a:solidFill>
                  <a:srgbClr val="173883"/>
                </a:solidFill>
                <a:latin typeface="Arial"/>
                <a:cs typeface="Arial"/>
              </a:rPr>
              <a:t>высказывание </a:t>
            </a:r>
            <a:r>
              <a:rPr sz="2600" b="1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Участнику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собеседования предоставляется </a:t>
            </a:r>
            <a:r>
              <a:rPr sz="2600" spc="-68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право</a:t>
            </a:r>
            <a:r>
              <a:rPr sz="26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выбора</a:t>
            </a:r>
            <a:r>
              <a:rPr sz="2600" spc="5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одной</a:t>
            </a:r>
            <a:r>
              <a:rPr sz="26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5" dirty="0">
                <a:solidFill>
                  <a:srgbClr val="173883"/>
                </a:solidFill>
                <a:latin typeface="Microsoft Sans Serif"/>
                <a:cs typeface="Microsoft Sans Serif"/>
              </a:rPr>
              <a:t>из</a:t>
            </a:r>
            <a:r>
              <a:rPr sz="26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трёх</a:t>
            </a:r>
            <a:r>
              <a:rPr sz="26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тем,</a:t>
            </a:r>
            <a:r>
              <a:rPr sz="26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45" dirty="0">
                <a:solidFill>
                  <a:srgbClr val="173883"/>
                </a:solidFill>
                <a:latin typeface="Microsoft Sans Serif"/>
                <a:cs typeface="Microsoft Sans Serif"/>
              </a:rPr>
              <a:t>каждая</a:t>
            </a:r>
            <a:r>
              <a:rPr sz="26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5" dirty="0">
                <a:solidFill>
                  <a:srgbClr val="173883"/>
                </a:solidFill>
                <a:latin typeface="Microsoft Sans Serif"/>
                <a:cs typeface="Microsoft Sans Serif"/>
              </a:rPr>
              <a:t>из</a:t>
            </a:r>
            <a:endParaRPr sz="2600">
              <a:latin typeface="Microsoft Sans Serif"/>
              <a:cs typeface="Microsoft Sans Serif"/>
            </a:endParaRPr>
          </a:p>
          <a:p>
            <a:pPr marL="12700" marR="19050">
              <a:lnSpc>
                <a:spcPct val="100000"/>
              </a:lnSpc>
            </a:pPr>
            <a:r>
              <a:rPr sz="26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которых</a:t>
            </a:r>
            <a:r>
              <a:rPr sz="26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связана</a:t>
            </a:r>
            <a:r>
              <a:rPr sz="26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с</a:t>
            </a:r>
            <a:r>
              <a:rPr sz="2600" spc="4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40" dirty="0">
                <a:solidFill>
                  <a:srgbClr val="173883"/>
                </a:solidFill>
                <a:latin typeface="Microsoft Sans Serif"/>
                <a:cs typeface="Microsoft Sans Serif"/>
              </a:rPr>
              <a:t>конкретным</a:t>
            </a:r>
            <a:r>
              <a:rPr sz="26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типом</a:t>
            </a:r>
            <a:r>
              <a:rPr sz="26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текста</a:t>
            </a:r>
            <a:r>
              <a:rPr sz="2600" spc="5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1080" dirty="0">
                <a:solidFill>
                  <a:srgbClr val="173883"/>
                </a:solidFill>
                <a:latin typeface="Microsoft Sans Serif"/>
                <a:cs typeface="Microsoft Sans Serif"/>
              </a:rPr>
              <a:t>— </a:t>
            </a:r>
            <a:r>
              <a:rPr sz="2600" spc="-67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описанием,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повествованием</a:t>
            </a:r>
            <a:r>
              <a:rPr sz="26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и</a:t>
            </a:r>
            <a:r>
              <a:rPr sz="26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рассуждением.</a:t>
            </a:r>
            <a:endParaRPr sz="2600">
              <a:latin typeface="Microsoft Sans Serif"/>
              <a:cs typeface="Microsoft Sans Serif"/>
            </a:endParaRPr>
          </a:p>
          <a:p>
            <a:pPr marL="12700" marR="5080" indent="25400">
              <a:lnSpc>
                <a:spcPct val="100000"/>
              </a:lnSpc>
              <a:spcBef>
                <a:spcPts val="630"/>
              </a:spcBef>
            </a:pP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Основная</a:t>
            </a:r>
            <a:r>
              <a:rPr sz="26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задача</a:t>
            </a:r>
            <a:r>
              <a:rPr sz="26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при</a:t>
            </a:r>
            <a:r>
              <a:rPr sz="26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подготовке</a:t>
            </a:r>
            <a:r>
              <a:rPr sz="26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1080" dirty="0">
                <a:solidFill>
                  <a:srgbClr val="173883"/>
                </a:solidFill>
                <a:latin typeface="Microsoft Sans Serif"/>
                <a:cs typeface="Microsoft Sans Serif"/>
              </a:rPr>
              <a:t>—</a:t>
            </a:r>
            <a:r>
              <a:rPr sz="26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вспомнить </a:t>
            </a:r>
            <a:r>
              <a:rPr sz="2600" spc="-67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особенности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45" dirty="0">
                <a:solidFill>
                  <a:srgbClr val="173883"/>
                </a:solidFill>
                <a:latin typeface="Microsoft Sans Serif"/>
                <a:cs typeface="Microsoft Sans Serif"/>
              </a:rPr>
              <a:t>каждого</a:t>
            </a:r>
            <a:r>
              <a:rPr sz="26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типа</a:t>
            </a:r>
            <a:r>
              <a:rPr sz="26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речи.</a:t>
            </a:r>
            <a:endParaRPr sz="2600">
              <a:latin typeface="Microsoft Sans Serif"/>
              <a:cs typeface="Microsoft Sans Serif"/>
            </a:endParaRPr>
          </a:p>
          <a:p>
            <a:pPr marL="12700" marR="850900" indent="25400">
              <a:lnSpc>
                <a:spcPct val="100000"/>
              </a:lnSpc>
              <a:spcBef>
                <a:spcPts val="625"/>
              </a:spcBef>
            </a:pPr>
            <a:r>
              <a:rPr sz="26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Темы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монологов</a:t>
            </a:r>
            <a:r>
              <a:rPr sz="26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соответствуют</a:t>
            </a:r>
            <a:r>
              <a:rPr sz="26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знаниям, </a:t>
            </a:r>
            <a:r>
              <a:rPr sz="2600" spc="-67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35" dirty="0">
                <a:solidFill>
                  <a:srgbClr val="173883"/>
                </a:solidFill>
                <a:latin typeface="Microsoft Sans Serif"/>
                <a:cs typeface="Microsoft Sans Serif"/>
              </a:rPr>
              <a:t>жизненному</a:t>
            </a:r>
            <a:r>
              <a:rPr sz="26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опыту,</a:t>
            </a:r>
            <a:r>
              <a:rPr sz="26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интересам</a:t>
            </a:r>
            <a:r>
              <a:rPr sz="26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и</a:t>
            </a:r>
            <a:endParaRPr sz="2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6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психологическим</a:t>
            </a:r>
            <a:r>
              <a:rPr sz="26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особенностям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подростков.</a:t>
            </a:r>
            <a:endParaRPr sz="2600">
              <a:latin typeface="Microsoft Sans Serif"/>
              <a:cs typeface="Microsoft Sans Serif"/>
            </a:endParaRPr>
          </a:p>
          <a:p>
            <a:pPr marL="38100">
              <a:lnSpc>
                <a:spcPct val="100000"/>
              </a:lnSpc>
              <a:spcBef>
                <a:spcPts val="625"/>
              </a:spcBef>
            </a:pPr>
            <a:r>
              <a:rPr sz="2600" spc="-220" dirty="0">
                <a:solidFill>
                  <a:srgbClr val="173883"/>
                </a:solidFill>
                <a:latin typeface="Microsoft Sans Serif"/>
                <a:cs typeface="Microsoft Sans Serif"/>
              </a:rPr>
              <a:t>К</a:t>
            </a:r>
            <a:r>
              <a:rPr sz="26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5" dirty="0">
                <a:solidFill>
                  <a:srgbClr val="173883"/>
                </a:solidFill>
                <a:latin typeface="Microsoft Sans Serif"/>
                <a:cs typeface="Microsoft Sans Serif"/>
              </a:rPr>
              <a:t>кажд</a:t>
            </a:r>
            <a:r>
              <a:rPr sz="2600" spc="-45" dirty="0">
                <a:solidFill>
                  <a:srgbClr val="173883"/>
                </a:solidFill>
                <a:latin typeface="Microsoft Sans Serif"/>
                <a:cs typeface="Microsoft Sans Serif"/>
              </a:rPr>
              <a:t>о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й</a:t>
            </a:r>
            <a:r>
              <a:rPr sz="26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теме</a:t>
            </a:r>
            <a:r>
              <a:rPr sz="26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да</a:t>
            </a:r>
            <a:r>
              <a:rPr sz="26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ё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тся</a:t>
            </a:r>
            <a:r>
              <a:rPr sz="26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по</a:t>
            </a:r>
            <a:r>
              <a:rPr sz="26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четыре</a:t>
            </a:r>
            <a:r>
              <a:rPr sz="26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воп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ро</a:t>
            </a:r>
            <a:r>
              <a:rPr sz="26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с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а.</a:t>
            </a:r>
            <a:endParaRPr sz="2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62075" y="390525"/>
            <a:ext cx="7315200" cy="58102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34925" rIns="0" bIns="0" rtlCol="0">
            <a:spAutoFit/>
          </a:bodyPr>
          <a:lstStyle/>
          <a:p>
            <a:pPr marL="111125" algn="ctr">
              <a:lnSpc>
                <a:spcPct val="100000"/>
              </a:lnSpc>
              <a:spcBef>
                <a:spcPts val="275"/>
              </a:spcBef>
              <a:tabLst>
                <a:tab pos="1973580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Часть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2.	Задание</a:t>
            </a:r>
            <a:r>
              <a:rPr sz="3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6144" y="2660014"/>
            <a:ext cx="7694549" cy="225742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6425" y="281050"/>
            <a:ext cx="7315200" cy="58102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34925" rIns="0" bIns="0" rtlCol="0">
            <a:spAutoFit/>
          </a:bodyPr>
          <a:lstStyle/>
          <a:p>
            <a:pPr marL="109220" algn="ctr">
              <a:lnSpc>
                <a:spcPct val="100000"/>
              </a:lnSpc>
              <a:spcBef>
                <a:spcPts val="27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Задание</a:t>
            </a:r>
            <a:r>
              <a:rPr sz="3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Описание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18971" y="1311655"/>
            <a:ext cx="6906895" cy="4464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9395" algn="ctr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Описание</a:t>
            </a:r>
            <a:endParaRPr sz="2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1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Названия</a:t>
            </a:r>
            <a:r>
              <a:rPr sz="28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тематических</a:t>
            </a:r>
            <a:r>
              <a:rPr sz="2800" spc="6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фотографий</a:t>
            </a:r>
            <a:endParaRPr sz="28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28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могут</a:t>
            </a:r>
            <a:r>
              <a:rPr sz="2800" spc="5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быть</a:t>
            </a:r>
            <a:r>
              <a:rPr sz="2800" spc="4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разные,</a:t>
            </a:r>
            <a:r>
              <a:rPr sz="2800" spc="5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например:</a:t>
            </a:r>
            <a:r>
              <a:rPr sz="2800" spc="7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i="1" spc="-10" dirty="0">
                <a:solidFill>
                  <a:srgbClr val="173883"/>
                </a:solidFill>
                <a:latin typeface="Arial"/>
                <a:cs typeface="Arial"/>
              </a:rPr>
              <a:t>Школьный </a:t>
            </a:r>
            <a:r>
              <a:rPr sz="2800" i="1" spc="-76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spc="-10" dirty="0">
                <a:solidFill>
                  <a:srgbClr val="173883"/>
                </a:solidFill>
                <a:latin typeface="Arial"/>
                <a:cs typeface="Arial"/>
              </a:rPr>
              <a:t>праздник;</a:t>
            </a:r>
            <a:r>
              <a:rPr sz="2800" i="1" spc="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173883"/>
                </a:solidFill>
                <a:latin typeface="Arial"/>
                <a:cs typeface="Arial"/>
              </a:rPr>
              <a:t>Последний</a:t>
            </a:r>
            <a:r>
              <a:rPr sz="2800" i="1" spc="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173883"/>
                </a:solidFill>
                <a:latin typeface="Arial"/>
                <a:cs typeface="Arial"/>
              </a:rPr>
              <a:t>звонок;</a:t>
            </a:r>
            <a:r>
              <a:rPr sz="2800" i="1" spc="1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173883"/>
                </a:solidFill>
                <a:latin typeface="Arial"/>
                <a:cs typeface="Arial"/>
              </a:rPr>
              <a:t>Семейное </a:t>
            </a:r>
            <a:r>
              <a:rPr sz="2800" i="1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173883"/>
                </a:solidFill>
                <a:latin typeface="Arial"/>
                <a:cs typeface="Arial"/>
              </a:rPr>
              <a:t>торжество;</a:t>
            </a:r>
            <a:r>
              <a:rPr sz="2800" i="1" spc="2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173883"/>
                </a:solidFill>
                <a:latin typeface="Arial"/>
                <a:cs typeface="Arial"/>
              </a:rPr>
              <a:t>Поход в</a:t>
            </a:r>
            <a:r>
              <a:rPr sz="2800" i="1" spc="-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173883"/>
                </a:solidFill>
                <a:latin typeface="Arial"/>
                <a:cs typeface="Arial"/>
              </a:rPr>
              <a:t>музей…</a:t>
            </a:r>
            <a:r>
              <a:rPr sz="2800" i="1" spc="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173883"/>
                </a:solidFill>
                <a:latin typeface="Arial"/>
                <a:cs typeface="Arial"/>
              </a:rPr>
              <a:t>в</a:t>
            </a:r>
            <a:r>
              <a:rPr sz="2800" i="1" spc="-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173883"/>
                </a:solidFill>
                <a:latin typeface="Arial"/>
                <a:cs typeface="Arial"/>
              </a:rPr>
              <a:t>театр… </a:t>
            </a:r>
            <a:r>
              <a:rPr sz="2800" i="1" spc="-76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173883"/>
                </a:solidFill>
                <a:latin typeface="Arial"/>
                <a:cs typeface="Arial"/>
              </a:rPr>
              <a:t>в</a:t>
            </a:r>
            <a:r>
              <a:rPr sz="2800" i="1" spc="-10" dirty="0">
                <a:solidFill>
                  <a:srgbClr val="173883"/>
                </a:solidFill>
                <a:latin typeface="Arial"/>
                <a:cs typeface="Arial"/>
              </a:rPr>
              <a:t> кино…</a:t>
            </a:r>
            <a:r>
              <a:rPr sz="2800" i="1" spc="1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173883"/>
                </a:solidFill>
                <a:latin typeface="Arial"/>
                <a:cs typeface="Arial"/>
              </a:rPr>
              <a:t>на выставку;</a:t>
            </a:r>
            <a:r>
              <a:rPr sz="2800" i="1" spc="1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173883"/>
                </a:solidFill>
                <a:latin typeface="Arial"/>
                <a:cs typeface="Arial"/>
              </a:rPr>
              <a:t>Зимний </a:t>
            </a:r>
            <a:r>
              <a:rPr sz="2800" i="1" spc="-10" dirty="0">
                <a:solidFill>
                  <a:srgbClr val="173883"/>
                </a:solidFill>
                <a:latin typeface="Arial"/>
                <a:cs typeface="Arial"/>
              </a:rPr>
              <a:t>пейзаж,</a:t>
            </a:r>
            <a:endParaRPr sz="2800">
              <a:latin typeface="Arial"/>
              <a:cs typeface="Arial"/>
            </a:endParaRPr>
          </a:p>
          <a:p>
            <a:pPr marL="12700" marR="942340">
              <a:lnSpc>
                <a:spcPct val="100000"/>
              </a:lnSpc>
              <a:spcBef>
                <a:spcPts val="5"/>
              </a:spcBef>
            </a:pPr>
            <a:r>
              <a:rPr sz="2800" i="1" spc="-5" dirty="0">
                <a:solidFill>
                  <a:srgbClr val="173883"/>
                </a:solidFill>
                <a:latin typeface="Arial"/>
                <a:cs typeface="Arial"/>
              </a:rPr>
              <a:t>Осенний</a:t>
            </a:r>
            <a:r>
              <a:rPr sz="2800" i="1" spc="-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173883"/>
                </a:solidFill>
                <a:latin typeface="Arial"/>
                <a:cs typeface="Arial"/>
              </a:rPr>
              <a:t>пейзаж,</a:t>
            </a:r>
            <a:r>
              <a:rPr sz="2800" i="1" spc="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173883"/>
                </a:solidFill>
                <a:latin typeface="Arial"/>
                <a:cs typeface="Arial"/>
              </a:rPr>
              <a:t>Поездка</a:t>
            </a:r>
            <a:r>
              <a:rPr sz="2800" i="1" spc="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173883"/>
                </a:solidFill>
                <a:latin typeface="Arial"/>
                <a:cs typeface="Arial"/>
              </a:rPr>
              <a:t>за город, </a:t>
            </a:r>
            <a:r>
              <a:rPr sz="2800" i="1" spc="-76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173883"/>
                </a:solidFill>
                <a:latin typeface="Arial"/>
                <a:cs typeface="Arial"/>
              </a:rPr>
              <a:t>Лыжная</a:t>
            </a:r>
            <a:r>
              <a:rPr sz="2800" i="1" spc="2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spc="-10" dirty="0">
                <a:solidFill>
                  <a:srgbClr val="173883"/>
                </a:solidFill>
                <a:latin typeface="Arial"/>
                <a:cs typeface="Arial"/>
              </a:rPr>
              <a:t>прогулка</a:t>
            </a:r>
            <a:r>
              <a:rPr sz="2800" i="1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173883"/>
                </a:solidFill>
                <a:latin typeface="Arial"/>
                <a:cs typeface="Arial"/>
              </a:rPr>
              <a:t>в</a:t>
            </a:r>
            <a:r>
              <a:rPr sz="2800" i="1" spc="-1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173883"/>
                </a:solidFill>
                <a:latin typeface="Arial"/>
                <a:cs typeface="Arial"/>
              </a:rPr>
              <a:t>лесу;</a:t>
            </a:r>
            <a:r>
              <a:rPr sz="2800" i="1" spc="-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173883"/>
                </a:solidFill>
                <a:latin typeface="Arial"/>
                <a:cs typeface="Arial"/>
              </a:rPr>
              <a:t>Любимое </a:t>
            </a:r>
            <a:r>
              <a:rPr sz="2800" i="1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173883"/>
                </a:solidFill>
                <a:latin typeface="Arial"/>
                <a:cs typeface="Arial"/>
              </a:rPr>
              <a:t>увлечение.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9775" y="184150"/>
            <a:ext cx="7315200" cy="58102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34925" rIns="0" bIns="0" rtlCol="0">
            <a:spAutoFit/>
          </a:bodyPr>
          <a:lstStyle/>
          <a:p>
            <a:pPr marL="107950" algn="ctr">
              <a:lnSpc>
                <a:spcPct val="100000"/>
              </a:lnSpc>
              <a:spcBef>
                <a:spcPts val="27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Задание</a:t>
            </a:r>
            <a:r>
              <a:rPr sz="3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r>
              <a:rPr sz="3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Описание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9819" y="884682"/>
            <a:ext cx="7617459" cy="5355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Если</a:t>
            </a:r>
            <a:r>
              <a:rPr sz="23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на</a:t>
            </a:r>
            <a:r>
              <a:rPr sz="23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фотографии</a:t>
            </a:r>
            <a:r>
              <a:rPr sz="23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изображены </a:t>
            </a:r>
            <a:r>
              <a:rPr sz="23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люди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или</a:t>
            </a:r>
            <a:endParaRPr sz="23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мероприятие,</a:t>
            </a:r>
            <a:r>
              <a:rPr sz="23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b="1" dirty="0">
                <a:solidFill>
                  <a:srgbClr val="173883"/>
                </a:solidFill>
                <a:latin typeface="Arial"/>
                <a:cs typeface="Arial"/>
              </a:rPr>
              <a:t>необходимо</a:t>
            </a:r>
            <a:r>
              <a:rPr sz="2300" b="1" spc="-5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300" b="1" spc="-5" dirty="0">
                <a:solidFill>
                  <a:srgbClr val="173883"/>
                </a:solidFill>
                <a:latin typeface="Arial"/>
                <a:cs typeface="Arial"/>
              </a:rPr>
              <a:t>включить</a:t>
            </a:r>
            <a:r>
              <a:rPr sz="2300" b="1" spc="3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173883"/>
                </a:solidFill>
                <a:latin typeface="Arial"/>
                <a:cs typeface="Arial"/>
              </a:rPr>
              <a:t>описание</a:t>
            </a:r>
            <a:endParaRPr sz="2300">
              <a:latin typeface="Arial"/>
              <a:cs typeface="Arial"/>
            </a:endParaRPr>
          </a:p>
          <a:p>
            <a:pPr marL="12700" marR="99695">
              <a:lnSpc>
                <a:spcPct val="100000"/>
              </a:lnSpc>
              <a:spcBef>
                <a:spcPts val="550"/>
              </a:spcBef>
              <a:buAutoNum type="arabicParenR"/>
              <a:tabLst>
                <a:tab pos="352425" algn="l"/>
              </a:tabLst>
            </a:pPr>
            <a:r>
              <a:rPr sz="23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участников</a:t>
            </a:r>
            <a:r>
              <a:rPr sz="23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фотографии</a:t>
            </a:r>
            <a:r>
              <a:rPr sz="23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35" dirty="0">
                <a:solidFill>
                  <a:srgbClr val="173883"/>
                </a:solidFill>
                <a:latin typeface="Microsoft Sans Serif"/>
                <a:cs typeface="Microsoft Sans Serif"/>
              </a:rPr>
              <a:t>(кто</a:t>
            </a:r>
            <a:r>
              <a:rPr sz="23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изображён,</a:t>
            </a: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чем</a:t>
            </a:r>
            <a:r>
              <a:rPr sz="23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заняты </a:t>
            </a:r>
            <a:r>
              <a:rPr sz="2300" spc="-59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присутствующие,</a:t>
            </a:r>
            <a:r>
              <a:rPr sz="23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55" dirty="0">
                <a:solidFill>
                  <a:srgbClr val="173883"/>
                </a:solidFill>
                <a:latin typeface="Microsoft Sans Serif"/>
                <a:cs typeface="Microsoft Sans Serif"/>
              </a:rPr>
              <a:t>какое</a:t>
            </a:r>
            <a:r>
              <a:rPr sz="23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у</a:t>
            </a:r>
            <a:r>
              <a:rPr sz="23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них</a:t>
            </a:r>
            <a:r>
              <a:rPr sz="23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настроение</a:t>
            </a:r>
            <a:r>
              <a:rPr sz="23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и</a:t>
            </a:r>
            <a:r>
              <a:rPr sz="23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чем</a:t>
            </a:r>
            <a:r>
              <a:rPr sz="23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оно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вызвано);</a:t>
            </a:r>
            <a:endParaRPr sz="2300">
              <a:latin typeface="Microsoft Sans Serif"/>
              <a:cs typeface="Microsoft Sans Serif"/>
            </a:endParaRPr>
          </a:p>
          <a:p>
            <a:pPr marL="351790" indent="-339725">
              <a:lnSpc>
                <a:spcPct val="100000"/>
              </a:lnSpc>
              <a:spcBef>
                <a:spcPts val="555"/>
              </a:spcBef>
              <a:buAutoNum type="arabicParenR"/>
              <a:tabLst>
                <a:tab pos="352425" algn="l"/>
              </a:tabLst>
            </a:pPr>
            <a:r>
              <a:rPr sz="23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участника,</a:t>
            </a:r>
            <a:r>
              <a:rPr sz="23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который</a:t>
            </a:r>
            <a:r>
              <a:rPr sz="23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привлёк</a:t>
            </a:r>
            <a:r>
              <a:rPr sz="23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внимание</a:t>
            </a:r>
            <a:r>
              <a:rPr sz="23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и</a:t>
            </a:r>
            <a:r>
              <a:rPr sz="23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почему;</a:t>
            </a:r>
            <a:endParaRPr sz="2300">
              <a:latin typeface="Microsoft Sans Serif"/>
              <a:cs typeface="Microsoft Sans Serif"/>
            </a:endParaRPr>
          </a:p>
          <a:p>
            <a:pPr marL="351790" indent="-339725">
              <a:lnSpc>
                <a:spcPct val="100000"/>
              </a:lnSpc>
              <a:spcBef>
                <a:spcPts val="550"/>
              </a:spcBef>
              <a:buAutoNum type="arabicParenR"/>
              <a:tabLst>
                <a:tab pos="352425" algn="l"/>
              </a:tabLst>
            </a:pP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настроения</a:t>
            </a:r>
            <a:r>
              <a:rPr sz="23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присутствующих</a:t>
            </a: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 (выражение</a:t>
            </a:r>
            <a:r>
              <a:rPr sz="23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их</a:t>
            </a:r>
            <a:r>
              <a:rPr sz="23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лиц,</a:t>
            </a:r>
            <a:endParaRPr sz="23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3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позы,</a:t>
            </a:r>
            <a:r>
              <a:rPr sz="23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динамика</a:t>
            </a:r>
            <a:r>
              <a:rPr sz="23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 движений);</a:t>
            </a:r>
            <a:endParaRPr sz="2300">
              <a:latin typeface="Microsoft Sans Serif"/>
              <a:cs typeface="Microsoft Sans Serif"/>
            </a:endParaRPr>
          </a:p>
          <a:p>
            <a:pPr marL="351790" indent="-339725">
              <a:lnSpc>
                <a:spcPct val="100000"/>
              </a:lnSpc>
              <a:spcBef>
                <a:spcPts val="555"/>
              </a:spcBef>
              <a:buAutoNum type="arabicParenR" startAt="4"/>
              <a:tabLst>
                <a:tab pos="352425" algn="l"/>
              </a:tabLst>
            </a:pP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атмосферы,</a:t>
            </a:r>
            <a:r>
              <a:rPr sz="23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которую</a:t>
            </a:r>
            <a:r>
              <a:rPr sz="23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передаёт</a:t>
            </a:r>
            <a:r>
              <a:rPr sz="2300" spc="-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фотография;</a:t>
            </a:r>
            <a:endParaRPr sz="2300">
              <a:latin typeface="Microsoft Sans Serif"/>
              <a:cs typeface="Microsoft Sans Serif"/>
            </a:endParaRPr>
          </a:p>
          <a:p>
            <a:pPr marL="12700" marR="551815">
              <a:lnSpc>
                <a:spcPct val="100000"/>
              </a:lnSpc>
              <a:spcBef>
                <a:spcPts val="550"/>
              </a:spcBef>
              <a:buAutoNum type="arabicParenR" startAt="4"/>
              <a:tabLst>
                <a:tab pos="352425" algn="l"/>
              </a:tabLst>
            </a:pP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ситуации,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изображённой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на</a:t>
            </a:r>
            <a:r>
              <a:rPr sz="23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фотографии</a:t>
            </a: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(почему </a:t>
            </a:r>
            <a:r>
              <a:rPr sz="2300" spc="-59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фотограф</a:t>
            </a:r>
            <a:r>
              <a:rPr sz="23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решил</a:t>
            </a:r>
            <a:r>
              <a:rPr sz="23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запечатлеть именно</a:t>
            </a:r>
            <a:r>
              <a:rPr sz="23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её);</a:t>
            </a:r>
            <a:endParaRPr sz="23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555"/>
              </a:spcBef>
              <a:buAutoNum type="arabicParenR" startAt="4"/>
              <a:tabLst>
                <a:tab pos="352425" algn="l"/>
              </a:tabLst>
            </a:pP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Мероприятия </a:t>
            </a:r>
            <a:r>
              <a:rPr sz="23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или</a:t>
            </a:r>
            <a:r>
              <a:rPr sz="23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события,</a:t>
            </a:r>
            <a:r>
              <a:rPr sz="23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которое</a:t>
            </a:r>
            <a:r>
              <a:rPr sz="23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представлено</a:t>
            </a: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 на </a:t>
            </a:r>
            <a:r>
              <a:rPr sz="2300" spc="-60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фото(место</a:t>
            </a:r>
            <a:r>
              <a:rPr sz="23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и</a:t>
            </a:r>
            <a:r>
              <a:rPr sz="23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время,</a:t>
            </a:r>
            <a:r>
              <a:rPr sz="23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чему</a:t>
            </a:r>
            <a:r>
              <a:rPr sz="23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оно</a:t>
            </a:r>
            <a:r>
              <a:rPr sz="23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посвящено, </a:t>
            </a: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что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 объединяет</a:t>
            </a:r>
            <a:r>
              <a:rPr sz="23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участников</a:t>
            </a:r>
            <a:r>
              <a:rPr sz="23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и</a:t>
            </a:r>
            <a:r>
              <a:rPr sz="23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т.д).</a:t>
            </a:r>
            <a:endParaRPr sz="23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7650" y="157226"/>
            <a:ext cx="7315200" cy="58102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34925" rIns="0" bIns="0" rtlCol="0">
            <a:spAutoFit/>
          </a:bodyPr>
          <a:lstStyle/>
          <a:p>
            <a:pPr marL="107314" algn="ctr">
              <a:lnSpc>
                <a:spcPct val="100000"/>
              </a:lnSpc>
              <a:spcBef>
                <a:spcPts val="27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Задание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Описание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8094" y="862330"/>
            <a:ext cx="7347584" cy="5285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292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173883"/>
                </a:solidFill>
                <a:latin typeface="Arial"/>
                <a:cs typeface="Arial"/>
              </a:rPr>
              <a:t>Последовательность</a:t>
            </a:r>
            <a:r>
              <a:rPr sz="2300" b="1" spc="2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173883"/>
                </a:solidFill>
                <a:latin typeface="Arial"/>
                <a:cs typeface="Arial"/>
              </a:rPr>
              <a:t>работы</a:t>
            </a:r>
            <a:r>
              <a:rPr sz="2300" b="1" spc="2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173883"/>
                </a:solidFill>
                <a:latin typeface="Arial"/>
                <a:cs typeface="Arial"/>
              </a:rPr>
              <a:t>при</a:t>
            </a:r>
            <a:r>
              <a:rPr sz="2300" b="1" spc="-1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173883"/>
                </a:solidFill>
                <a:latin typeface="Arial"/>
                <a:cs typeface="Arial"/>
              </a:rPr>
              <a:t>выполнении </a:t>
            </a:r>
            <a:r>
              <a:rPr sz="2300" b="1" spc="-62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300" b="1" spc="-5" dirty="0">
                <a:solidFill>
                  <a:srgbClr val="173883"/>
                </a:solidFill>
                <a:latin typeface="Arial"/>
                <a:cs typeface="Arial"/>
              </a:rPr>
              <a:t>задания</a:t>
            </a:r>
            <a:r>
              <a:rPr sz="2300" b="1" spc="-4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173883"/>
                </a:solidFill>
                <a:latin typeface="Arial"/>
                <a:cs typeface="Arial"/>
              </a:rPr>
              <a:t>3</a:t>
            </a:r>
            <a:r>
              <a:rPr sz="2300" b="1" spc="-1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173883"/>
                </a:solidFill>
                <a:latin typeface="Arial"/>
                <a:cs typeface="Arial"/>
              </a:rPr>
              <a:t>(описание</a:t>
            </a:r>
            <a:r>
              <a:rPr sz="2300" b="1" spc="-5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173883"/>
                </a:solidFill>
                <a:latin typeface="Arial"/>
                <a:cs typeface="Arial"/>
              </a:rPr>
              <a:t>фотографии):</a:t>
            </a:r>
            <a:endParaRPr sz="2300">
              <a:latin typeface="Arial"/>
              <a:cs typeface="Arial"/>
            </a:endParaRPr>
          </a:p>
          <a:p>
            <a:pPr marL="12700" marR="1259840">
              <a:lnSpc>
                <a:spcPct val="100000"/>
              </a:lnSpc>
              <a:spcBef>
                <a:spcPts val="550"/>
              </a:spcBef>
              <a:buAutoNum type="arabicParenR"/>
              <a:tabLst>
                <a:tab pos="352425" algn="l"/>
              </a:tabLst>
            </a:pP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внимательно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рассмотрите</a:t>
            </a:r>
            <a:r>
              <a:rPr sz="23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фотографию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и </a:t>
            </a:r>
            <a:r>
              <a:rPr sz="2300" spc="-59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определите,</a:t>
            </a:r>
            <a:r>
              <a:rPr sz="23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50" dirty="0">
                <a:solidFill>
                  <a:srgbClr val="173883"/>
                </a:solidFill>
                <a:latin typeface="Microsoft Sans Serif"/>
                <a:cs typeface="Microsoft Sans Serif"/>
              </a:rPr>
              <a:t>кто</a:t>
            </a:r>
            <a:r>
              <a:rPr sz="23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или</a:t>
            </a:r>
            <a:r>
              <a:rPr sz="23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что</a:t>
            </a:r>
            <a:r>
              <a:rPr sz="23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на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ней</a:t>
            </a:r>
            <a:r>
              <a:rPr sz="23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изображено;</a:t>
            </a:r>
            <a:endParaRPr sz="23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555"/>
              </a:spcBef>
              <a:buAutoNum type="arabicParenR"/>
              <a:tabLst>
                <a:tab pos="352425" algn="l"/>
              </a:tabLst>
            </a:pP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прочитайте</a:t>
            </a:r>
            <a:r>
              <a:rPr sz="23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 тему,</a:t>
            </a:r>
            <a:r>
              <a:rPr sz="23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помещённую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под</a:t>
            </a:r>
            <a:r>
              <a:rPr sz="23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фотографией,</a:t>
            </a:r>
            <a:r>
              <a:rPr sz="2300" spc="-4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- </a:t>
            </a:r>
            <a:r>
              <a:rPr sz="2300" spc="-59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она</a:t>
            </a:r>
            <a:r>
              <a:rPr sz="23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подскажет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содержание</a:t>
            </a:r>
            <a:r>
              <a:rPr sz="23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монолога;</a:t>
            </a:r>
            <a:endParaRPr sz="2300">
              <a:latin typeface="Microsoft Sans Serif"/>
              <a:cs typeface="Microsoft Sans Serif"/>
            </a:endParaRPr>
          </a:p>
          <a:p>
            <a:pPr marL="351790" indent="-339725">
              <a:lnSpc>
                <a:spcPct val="100000"/>
              </a:lnSpc>
              <a:spcBef>
                <a:spcPts val="555"/>
              </a:spcBef>
              <a:buAutoNum type="arabicParenR"/>
              <a:tabLst>
                <a:tab pos="352425" algn="l"/>
              </a:tabLst>
            </a:pP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обязательно</a:t>
            </a:r>
            <a:r>
              <a:rPr sz="2300" spc="-4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воспользуйтесь</a:t>
            </a:r>
            <a:r>
              <a:rPr sz="23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примерным</a:t>
            </a:r>
            <a:r>
              <a:rPr sz="23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планом</a:t>
            </a:r>
            <a:endParaRPr sz="2300">
              <a:latin typeface="Microsoft Sans Serif"/>
              <a:cs typeface="Microsoft Sans Serif"/>
            </a:endParaRPr>
          </a:p>
          <a:p>
            <a:pPr marL="12700" marR="929640">
              <a:lnSpc>
                <a:spcPct val="100000"/>
              </a:lnSpc>
            </a:pP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ответа,</a:t>
            </a:r>
            <a:r>
              <a:rPr sz="23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который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размещён</a:t>
            </a: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после</a:t>
            </a:r>
            <a:r>
              <a:rPr sz="23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фотографии; </a:t>
            </a:r>
            <a:r>
              <a:rPr sz="2300" spc="-60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прочитайте</a:t>
            </a: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эти</a:t>
            </a:r>
            <a:r>
              <a:rPr sz="23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пункты</a:t>
            </a:r>
            <a:r>
              <a:rPr sz="23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до</a:t>
            </a:r>
            <a:r>
              <a:rPr sz="23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того,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95" dirty="0">
                <a:solidFill>
                  <a:srgbClr val="173883"/>
                </a:solidFill>
                <a:latin typeface="Microsoft Sans Serif"/>
                <a:cs typeface="Microsoft Sans Serif"/>
              </a:rPr>
              <a:t>как</a:t>
            </a:r>
            <a:r>
              <a:rPr sz="23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начнёте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 выстраивать</a:t>
            </a:r>
            <a:r>
              <a:rPr sz="23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ответ, чтобы</a:t>
            </a: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не</a:t>
            </a:r>
            <a:r>
              <a:rPr sz="23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было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повторов;</a:t>
            </a:r>
            <a:endParaRPr sz="2300">
              <a:latin typeface="Microsoft Sans Serif"/>
              <a:cs typeface="Microsoft Sans Serif"/>
            </a:endParaRPr>
          </a:p>
          <a:p>
            <a:pPr marL="351790" indent="-339725">
              <a:lnSpc>
                <a:spcPct val="100000"/>
              </a:lnSpc>
              <a:spcBef>
                <a:spcPts val="555"/>
              </a:spcBef>
              <a:buAutoNum type="arabicParenR" startAt="4"/>
              <a:tabLst>
                <a:tab pos="352425" algn="l"/>
              </a:tabLst>
            </a:pP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опишите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предмет,</a:t>
            </a:r>
            <a:r>
              <a:rPr sz="23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человека </a:t>
            </a:r>
            <a:r>
              <a:rPr sz="23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(людей)</a:t>
            </a:r>
            <a:r>
              <a:rPr sz="23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или</a:t>
            </a:r>
            <a:endParaRPr sz="23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мероприятие;</a:t>
            </a:r>
            <a:endParaRPr sz="2300">
              <a:latin typeface="Microsoft Sans Serif"/>
              <a:cs typeface="Microsoft Sans Serif"/>
            </a:endParaRPr>
          </a:p>
          <a:p>
            <a:pPr marL="351790" indent="-339725">
              <a:lnSpc>
                <a:spcPct val="100000"/>
              </a:lnSpc>
              <a:spcBef>
                <a:spcPts val="550"/>
              </a:spcBef>
              <a:buAutoNum type="arabicParenR" startAt="5"/>
              <a:tabLst>
                <a:tab pos="352425" algn="l"/>
              </a:tabLst>
            </a:pP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в</a:t>
            </a:r>
            <a:r>
              <a:rPr sz="23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качестве</a:t>
            </a:r>
            <a:r>
              <a:rPr sz="23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вывода</a:t>
            </a:r>
            <a:r>
              <a:rPr sz="23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используйте </a:t>
            </a: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свои</a:t>
            </a:r>
            <a:r>
              <a:rPr sz="23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впечатления</a:t>
            </a:r>
            <a:endParaRPr sz="23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300" dirty="0">
                <a:solidFill>
                  <a:srgbClr val="173883"/>
                </a:solidFill>
                <a:latin typeface="Microsoft Sans Serif"/>
                <a:cs typeface="Microsoft Sans Serif"/>
              </a:rPr>
              <a:t>от</a:t>
            </a:r>
            <a:r>
              <a:rPr sz="23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3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увиденного.</a:t>
            </a:r>
            <a:endParaRPr sz="23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89150" y="192151"/>
            <a:ext cx="7315200" cy="58102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34925" rIns="0" bIns="0" rtlCol="0">
            <a:spAutoFit/>
          </a:bodyPr>
          <a:lstStyle/>
          <a:p>
            <a:pPr marL="107314" algn="ctr">
              <a:lnSpc>
                <a:spcPct val="100000"/>
              </a:lnSpc>
              <a:spcBef>
                <a:spcPts val="27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Задание</a:t>
            </a:r>
            <a:r>
              <a:rPr sz="3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Повествование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41094" y="819111"/>
            <a:ext cx="6965950" cy="489140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7465" algn="ctr">
              <a:lnSpc>
                <a:spcPct val="100000"/>
              </a:lnSpc>
              <a:spcBef>
                <a:spcPts val="775"/>
              </a:spcBef>
            </a:pPr>
            <a:r>
              <a:rPr sz="2800" b="1" spc="-5" dirty="0">
                <a:solidFill>
                  <a:srgbClr val="173883"/>
                </a:solidFill>
                <a:latin typeface="Arial"/>
                <a:cs typeface="Arial"/>
              </a:rPr>
              <a:t>Повествование</a:t>
            </a:r>
            <a:endParaRPr sz="2800">
              <a:latin typeface="Arial"/>
              <a:cs typeface="Arial"/>
            </a:endParaRPr>
          </a:p>
          <a:p>
            <a:pPr marL="12700" marR="36195">
              <a:lnSpc>
                <a:spcPct val="100000"/>
              </a:lnSpc>
              <a:spcBef>
                <a:spcPts val="670"/>
              </a:spcBef>
            </a:pPr>
            <a:r>
              <a:rPr sz="28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Задание</a:t>
            </a:r>
            <a:r>
              <a:rPr sz="2800" spc="4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темы</a:t>
            </a:r>
            <a:r>
              <a:rPr sz="28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2</a:t>
            </a:r>
            <a:r>
              <a:rPr sz="28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предполагает</a:t>
            </a:r>
            <a:r>
              <a:rPr sz="2800" spc="6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45" dirty="0">
                <a:solidFill>
                  <a:srgbClr val="173883"/>
                </a:solidFill>
                <a:latin typeface="Microsoft Sans Serif"/>
                <a:cs typeface="Microsoft Sans Serif"/>
              </a:rPr>
              <a:t>рассказ</a:t>
            </a:r>
            <a:r>
              <a:rPr sz="28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на </a:t>
            </a:r>
            <a:r>
              <a:rPr sz="2800" spc="-7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основе</a:t>
            </a:r>
            <a:r>
              <a:rPr sz="28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35" dirty="0">
                <a:solidFill>
                  <a:srgbClr val="173883"/>
                </a:solidFill>
                <a:latin typeface="Microsoft Sans Serif"/>
                <a:cs typeface="Microsoft Sans Serif"/>
              </a:rPr>
              <a:t>жизненного</a:t>
            </a:r>
            <a:r>
              <a:rPr sz="2800" spc="5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опыта:</a:t>
            </a:r>
            <a:r>
              <a:rPr sz="2800" spc="7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i="1" spc="-5" dirty="0">
                <a:solidFill>
                  <a:srgbClr val="173883"/>
                </a:solidFill>
                <a:latin typeface="Arial"/>
                <a:cs typeface="Arial"/>
              </a:rPr>
              <a:t>Моя</a:t>
            </a:r>
            <a:r>
              <a:rPr sz="2800" i="1" spc="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173883"/>
                </a:solidFill>
                <a:latin typeface="Arial"/>
                <a:cs typeface="Arial"/>
              </a:rPr>
              <a:t>будущая </a:t>
            </a:r>
            <a:r>
              <a:rPr sz="2800" i="1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173883"/>
                </a:solidFill>
                <a:latin typeface="Arial"/>
                <a:cs typeface="Arial"/>
              </a:rPr>
              <a:t>профессия;</a:t>
            </a:r>
            <a:r>
              <a:rPr sz="2800" i="1" spc="-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173883"/>
                </a:solidFill>
                <a:latin typeface="Arial"/>
                <a:cs typeface="Arial"/>
              </a:rPr>
              <a:t>Традиции</a:t>
            </a:r>
            <a:r>
              <a:rPr sz="2800" i="1" spc="2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173883"/>
                </a:solidFill>
                <a:latin typeface="Arial"/>
                <a:cs typeface="Arial"/>
              </a:rPr>
              <a:t>моей</a:t>
            </a:r>
            <a:r>
              <a:rPr sz="2800" i="1" spc="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173883"/>
                </a:solidFill>
                <a:latin typeface="Arial"/>
                <a:cs typeface="Arial"/>
              </a:rPr>
              <a:t>семьи;</a:t>
            </a:r>
            <a:r>
              <a:rPr sz="2800" i="1" spc="-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spc="-10" dirty="0">
                <a:solidFill>
                  <a:srgbClr val="173883"/>
                </a:solidFill>
                <a:latin typeface="Arial"/>
                <a:cs typeface="Arial"/>
              </a:rPr>
              <a:t>Моя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800" i="1" spc="-5" dirty="0">
                <a:solidFill>
                  <a:srgbClr val="173883"/>
                </a:solidFill>
                <a:latin typeface="Arial"/>
                <a:cs typeface="Arial"/>
              </a:rPr>
              <a:t>мечта;</a:t>
            </a:r>
            <a:r>
              <a:rPr sz="2800" i="1" spc="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173883"/>
                </a:solidFill>
                <a:latin typeface="Arial"/>
                <a:cs typeface="Arial"/>
              </a:rPr>
              <a:t>Моё любимое</a:t>
            </a:r>
            <a:r>
              <a:rPr sz="2800" i="1" spc="2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173883"/>
                </a:solidFill>
                <a:latin typeface="Arial"/>
                <a:cs typeface="Arial"/>
              </a:rPr>
              <a:t>время</a:t>
            </a:r>
            <a:r>
              <a:rPr sz="2800" i="1" spc="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173883"/>
                </a:solidFill>
                <a:latin typeface="Arial"/>
                <a:cs typeface="Arial"/>
              </a:rPr>
              <a:t>года;</a:t>
            </a:r>
            <a:r>
              <a:rPr sz="2800" i="1" spc="-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173883"/>
                </a:solidFill>
                <a:latin typeface="Arial"/>
                <a:cs typeface="Arial"/>
              </a:rPr>
              <a:t>Мой </a:t>
            </a:r>
            <a:r>
              <a:rPr sz="2800" i="1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spc="-10" dirty="0">
                <a:solidFill>
                  <a:srgbClr val="173883"/>
                </a:solidFill>
                <a:latin typeface="Arial"/>
                <a:cs typeface="Arial"/>
              </a:rPr>
              <a:t>школьный</a:t>
            </a:r>
            <a:r>
              <a:rPr sz="2800" i="1" spc="2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spc="-10" dirty="0">
                <a:solidFill>
                  <a:srgbClr val="173883"/>
                </a:solidFill>
                <a:latin typeface="Arial"/>
                <a:cs typeface="Arial"/>
              </a:rPr>
              <a:t>проект;</a:t>
            </a:r>
            <a:r>
              <a:rPr sz="2800" i="1" spc="1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173883"/>
                </a:solidFill>
                <a:latin typeface="Arial"/>
                <a:cs typeface="Arial"/>
              </a:rPr>
              <a:t>Музыка</a:t>
            </a:r>
            <a:r>
              <a:rPr sz="2800" i="1" spc="2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173883"/>
                </a:solidFill>
                <a:latin typeface="Arial"/>
                <a:cs typeface="Arial"/>
              </a:rPr>
              <a:t>в моей</a:t>
            </a:r>
            <a:r>
              <a:rPr sz="2800" i="1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173883"/>
                </a:solidFill>
                <a:latin typeface="Arial"/>
                <a:cs typeface="Arial"/>
              </a:rPr>
              <a:t>жизни;</a:t>
            </a:r>
            <a:endParaRPr sz="2800">
              <a:latin typeface="Arial"/>
              <a:cs typeface="Arial"/>
            </a:endParaRPr>
          </a:p>
          <a:p>
            <a:pPr marL="12700" marR="486409">
              <a:lnSpc>
                <a:spcPct val="100000"/>
              </a:lnSpc>
            </a:pPr>
            <a:r>
              <a:rPr sz="2800" i="1" spc="-5" dirty="0">
                <a:solidFill>
                  <a:srgbClr val="173883"/>
                </a:solidFill>
                <a:latin typeface="Arial"/>
                <a:cs typeface="Arial"/>
              </a:rPr>
              <a:t>Моя</a:t>
            </a:r>
            <a:r>
              <a:rPr sz="2800" i="1" spc="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173883"/>
                </a:solidFill>
                <a:latin typeface="Arial"/>
                <a:cs typeface="Arial"/>
              </a:rPr>
              <a:t>любимая</a:t>
            </a:r>
            <a:r>
              <a:rPr sz="2800" i="1" spc="1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173883"/>
                </a:solidFill>
                <a:latin typeface="Arial"/>
                <a:cs typeface="Arial"/>
              </a:rPr>
              <a:t>книга; Мой</a:t>
            </a:r>
            <a:r>
              <a:rPr sz="2800" i="1" spc="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173883"/>
                </a:solidFill>
                <a:latin typeface="Arial"/>
                <a:cs typeface="Arial"/>
              </a:rPr>
              <a:t>любимый </a:t>
            </a:r>
            <a:r>
              <a:rPr sz="2800" i="1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173883"/>
                </a:solidFill>
                <a:latin typeface="Arial"/>
                <a:cs typeface="Arial"/>
              </a:rPr>
              <a:t>фильм;</a:t>
            </a:r>
            <a:r>
              <a:rPr sz="2800" i="1" spc="-1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173883"/>
                </a:solidFill>
                <a:latin typeface="Arial"/>
                <a:cs typeface="Arial"/>
              </a:rPr>
              <a:t>Как</a:t>
            </a:r>
            <a:r>
              <a:rPr sz="2800" i="1" spc="-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173883"/>
                </a:solidFill>
                <a:latin typeface="Arial"/>
                <a:cs typeface="Arial"/>
              </a:rPr>
              <a:t>я</a:t>
            </a:r>
            <a:r>
              <a:rPr sz="2800" i="1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173883"/>
                </a:solidFill>
                <a:latin typeface="Arial"/>
                <a:cs typeface="Arial"/>
              </a:rPr>
              <a:t>приготовил своё</a:t>
            </a:r>
            <a:r>
              <a:rPr sz="2800" i="1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173883"/>
                </a:solidFill>
                <a:latin typeface="Arial"/>
                <a:cs typeface="Arial"/>
              </a:rPr>
              <a:t>первое</a:t>
            </a:r>
            <a:endParaRPr sz="2800">
              <a:latin typeface="Arial"/>
              <a:cs typeface="Arial"/>
            </a:endParaRPr>
          </a:p>
          <a:p>
            <a:pPr marL="12700" marR="82550">
              <a:lnSpc>
                <a:spcPct val="100000"/>
              </a:lnSpc>
            </a:pPr>
            <a:r>
              <a:rPr sz="2800" i="1" spc="-5" dirty="0">
                <a:solidFill>
                  <a:srgbClr val="173883"/>
                </a:solidFill>
                <a:latin typeface="Arial"/>
                <a:cs typeface="Arial"/>
              </a:rPr>
              <a:t>блюдо;</a:t>
            </a:r>
            <a:r>
              <a:rPr sz="2800" i="1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173883"/>
                </a:solidFill>
                <a:latin typeface="Arial"/>
                <a:cs typeface="Arial"/>
              </a:rPr>
              <a:t>Мой</a:t>
            </a:r>
            <a:r>
              <a:rPr sz="2800" i="1" spc="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173883"/>
                </a:solidFill>
                <a:latin typeface="Arial"/>
                <a:cs typeface="Arial"/>
              </a:rPr>
              <a:t>домашний</a:t>
            </a:r>
            <a:r>
              <a:rPr sz="2800" i="1" spc="2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spc="-10" dirty="0">
                <a:solidFill>
                  <a:srgbClr val="173883"/>
                </a:solidFill>
                <a:latin typeface="Arial"/>
                <a:cs typeface="Arial"/>
              </a:rPr>
              <a:t>питомец;</a:t>
            </a:r>
            <a:r>
              <a:rPr sz="2800" i="1" spc="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spc="-10" dirty="0">
                <a:solidFill>
                  <a:srgbClr val="173883"/>
                </a:solidFill>
                <a:latin typeface="Arial"/>
                <a:cs typeface="Arial"/>
              </a:rPr>
              <a:t>Книга</a:t>
            </a:r>
            <a:r>
              <a:rPr sz="2800" i="1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173883"/>
                </a:solidFill>
                <a:latin typeface="Arial"/>
                <a:cs typeface="Arial"/>
              </a:rPr>
              <a:t>в </a:t>
            </a:r>
            <a:r>
              <a:rPr sz="2800" i="1" spc="-76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173883"/>
                </a:solidFill>
                <a:latin typeface="Arial"/>
                <a:cs typeface="Arial"/>
              </a:rPr>
              <a:t>моей</a:t>
            </a:r>
            <a:r>
              <a:rPr sz="2800" i="1" spc="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173883"/>
                </a:solidFill>
                <a:latin typeface="Arial"/>
                <a:cs typeface="Arial"/>
              </a:rPr>
              <a:t>жизни;</a:t>
            </a:r>
            <a:r>
              <a:rPr sz="2800" i="1" spc="-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173883"/>
                </a:solidFill>
                <a:latin typeface="Arial"/>
                <a:cs typeface="Arial"/>
              </a:rPr>
              <a:t>Мои</a:t>
            </a:r>
            <a:r>
              <a:rPr sz="2800" i="1" spc="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173883"/>
                </a:solidFill>
                <a:latin typeface="Arial"/>
                <a:cs typeface="Arial"/>
              </a:rPr>
              <a:t>увлечения;</a:t>
            </a:r>
            <a:r>
              <a:rPr sz="2800" i="1" spc="-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173883"/>
                </a:solidFill>
                <a:latin typeface="Arial"/>
                <a:cs typeface="Arial"/>
              </a:rPr>
              <a:t>мой</a:t>
            </a:r>
            <a:r>
              <a:rPr sz="2800" i="1" spc="4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spc="-10" dirty="0">
                <a:solidFill>
                  <a:srgbClr val="173883"/>
                </a:solidFill>
                <a:latin typeface="Arial"/>
                <a:cs typeface="Arial"/>
              </a:rPr>
              <a:t>лчший </a:t>
            </a:r>
            <a:r>
              <a:rPr sz="2800" i="1" spc="-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173883"/>
                </a:solidFill>
                <a:latin typeface="Arial"/>
                <a:cs typeface="Arial"/>
              </a:rPr>
              <a:t>друг</a:t>
            </a:r>
            <a:r>
              <a:rPr sz="2800" i="1" spc="-1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и</a:t>
            </a:r>
            <a:r>
              <a:rPr sz="28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др.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695450" y="201676"/>
            <a:ext cx="7315200" cy="581025"/>
          </a:xfrm>
          <a:custGeom>
            <a:avLst/>
            <a:gdLst/>
            <a:ahLst/>
            <a:cxnLst/>
            <a:rect l="l" t="t" r="r" b="b"/>
            <a:pathLst>
              <a:path w="7315200" h="581025">
                <a:moveTo>
                  <a:pt x="7315200" y="0"/>
                </a:moveTo>
                <a:lnTo>
                  <a:pt x="0" y="0"/>
                </a:lnTo>
                <a:lnTo>
                  <a:pt x="0" y="581025"/>
                </a:lnTo>
                <a:lnTo>
                  <a:pt x="7315200" y="581025"/>
                </a:lnTo>
                <a:lnTo>
                  <a:pt x="73152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37764" y="223520"/>
            <a:ext cx="49396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Задание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Рассуждение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84095" y="897127"/>
            <a:ext cx="6969759" cy="42691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3020" algn="ctr">
              <a:lnSpc>
                <a:spcPct val="100000"/>
              </a:lnSpc>
              <a:spcBef>
                <a:spcPts val="675"/>
              </a:spcBef>
            </a:pP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Рассуждение</a:t>
            </a:r>
            <a:endParaRPr sz="2400">
              <a:latin typeface="Arial"/>
              <a:cs typeface="Arial"/>
            </a:endParaRPr>
          </a:p>
          <a:p>
            <a:pPr marL="12700" marR="78740">
              <a:lnSpc>
                <a:spcPct val="100000"/>
              </a:lnSpc>
              <a:spcBef>
                <a:spcPts val="575"/>
              </a:spcBef>
            </a:pPr>
            <a:r>
              <a:rPr sz="2400" spc="-35" dirty="0">
                <a:solidFill>
                  <a:srgbClr val="173883"/>
                </a:solidFill>
                <a:latin typeface="Microsoft Sans Serif"/>
                <a:cs typeface="Microsoft Sans Serif"/>
              </a:rPr>
              <a:t>Коммуникативная</a:t>
            </a:r>
            <a:r>
              <a:rPr sz="24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задача</a:t>
            </a:r>
            <a:r>
              <a:rPr sz="24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третьей</a:t>
            </a:r>
            <a:r>
              <a:rPr sz="24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темы</a:t>
            </a:r>
            <a:r>
              <a:rPr sz="24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задания </a:t>
            </a:r>
            <a:r>
              <a:rPr sz="2400" spc="-6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73883"/>
                </a:solidFill>
                <a:latin typeface="Microsoft Sans Serif"/>
                <a:cs typeface="Microsoft Sans Serif"/>
              </a:rPr>
              <a:t>3</a:t>
            </a:r>
            <a:r>
              <a:rPr sz="24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630" dirty="0">
                <a:solidFill>
                  <a:srgbClr val="173883"/>
                </a:solidFill>
                <a:latin typeface="Microsoft Sans Serif"/>
                <a:cs typeface="Microsoft Sans Serif"/>
              </a:rPr>
              <a:t>–</a:t>
            </a:r>
            <a:r>
              <a:rPr sz="24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дать</a:t>
            </a:r>
            <a:r>
              <a:rPr sz="24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ответ</a:t>
            </a:r>
            <a:r>
              <a:rPr sz="24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на</a:t>
            </a:r>
            <a:r>
              <a:rPr sz="24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поставленный</a:t>
            </a:r>
            <a:r>
              <a:rPr sz="2400" spc="4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73883"/>
                </a:solidFill>
                <a:latin typeface="Microsoft Sans Serif"/>
                <a:cs typeface="Microsoft Sans Serif"/>
              </a:rPr>
              <a:t>в</a:t>
            </a:r>
            <a:r>
              <a:rPr sz="24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теме</a:t>
            </a:r>
            <a:r>
              <a:rPr sz="24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вопрос.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Например,</a:t>
            </a:r>
            <a:r>
              <a:rPr sz="24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i="1" dirty="0">
                <a:solidFill>
                  <a:srgbClr val="173883"/>
                </a:solidFill>
                <a:latin typeface="Arial"/>
                <a:cs typeface="Arial"/>
              </a:rPr>
              <a:t>Что</a:t>
            </a:r>
            <a:r>
              <a:rPr sz="2400" i="1" spc="-2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173883"/>
                </a:solidFill>
                <a:latin typeface="Arial"/>
                <a:cs typeface="Arial"/>
              </a:rPr>
              <a:t>значит</a:t>
            </a:r>
            <a:r>
              <a:rPr sz="2400" i="1" spc="-1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173883"/>
                </a:solidFill>
                <a:latin typeface="Arial"/>
                <a:cs typeface="Arial"/>
              </a:rPr>
              <a:t>быть</a:t>
            </a:r>
            <a:r>
              <a:rPr sz="2400" i="1" spc="-2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патриотом?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Нужно</a:t>
            </a:r>
            <a:r>
              <a:rPr sz="2400" i="1" spc="-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173883"/>
                </a:solidFill>
                <a:latin typeface="Arial"/>
                <a:cs typeface="Arial"/>
              </a:rPr>
              <a:t>ли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 отстаивать</a:t>
            </a:r>
            <a:r>
              <a:rPr sz="2400" i="1" spc="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своё</a:t>
            </a:r>
            <a:r>
              <a:rPr sz="2400" i="1" spc="-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мнение?</a:t>
            </a:r>
            <a:r>
              <a:rPr sz="2400" i="1" spc="3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173883"/>
                </a:solidFill>
                <a:latin typeface="Arial"/>
                <a:cs typeface="Arial"/>
              </a:rPr>
              <a:t>Почему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i="1" dirty="0">
                <a:solidFill>
                  <a:srgbClr val="173883"/>
                </a:solidFill>
                <a:latin typeface="Arial"/>
                <a:cs typeface="Arial"/>
              </a:rPr>
              <a:t>люди стремятся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обрести друзей? </a:t>
            </a:r>
            <a:r>
              <a:rPr sz="2400" i="1" dirty="0">
                <a:solidFill>
                  <a:srgbClr val="173883"/>
                </a:solidFill>
                <a:latin typeface="Arial"/>
                <a:cs typeface="Arial"/>
              </a:rPr>
              <a:t>Что значит </a:t>
            </a:r>
            <a:r>
              <a:rPr sz="2400" i="1" spc="-65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173883"/>
                </a:solidFill>
                <a:latin typeface="Arial"/>
                <a:cs typeface="Arial"/>
              </a:rPr>
              <a:t>быть</a:t>
            </a:r>
            <a:r>
              <a:rPr sz="2400" i="1" spc="-2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современным</a:t>
            </a:r>
            <a:r>
              <a:rPr sz="2400" i="1" spc="2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человеком?</a:t>
            </a:r>
            <a:r>
              <a:rPr sz="2400" i="1" spc="1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Что влияет</a:t>
            </a:r>
            <a:r>
              <a:rPr sz="2400" i="1" spc="-1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на </a:t>
            </a:r>
            <a:r>
              <a:rPr sz="2400" i="1" spc="-65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выбор профессии?</a:t>
            </a:r>
            <a:r>
              <a:rPr sz="2400" i="1" spc="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Как</a:t>
            </a:r>
            <a:r>
              <a:rPr sz="2400" i="1" spc="-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научиться</a:t>
            </a:r>
            <a:r>
              <a:rPr sz="2400" i="1" spc="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управлять </a:t>
            </a:r>
            <a:r>
              <a:rPr sz="2400" i="1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своим временем? </a:t>
            </a:r>
            <a:r>
              <a:rPr sz="2400" i="1" dirty="0">
                <a:solidFill>
                  <a:srgbClr val="173883"/>
                </a:solidFill>
                <a:latin typeface="Arial"/>
                <a:cs typeface="Arial"/>
              </a:rPr>
              <a:t>Что значит быть успешным </a:t>
            </a:r>
            <a:r>
              <a:rPr sz="2400" i="1" spc="-65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человеком?</a:t>
            </a:r>
            <a:r>
              <a:rPr sz="2400" i="1" spc="1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Нужно</a:t>
            </a:r>
            <a:r>
              <a:rPr sz="2400" i="1" dirty="0">
                <a:solidFill>
                  <a:srgbClr val="173883"/>
                </a:solidFill>
                <a:latin typeface="Arial"/>
                <a:cs typeface="Arial"/>
              </a:rPr>
              <a:t> ли</a:t>
            </a:r>
            <a:r>
              <a:rPr sz="2400" i="1" spc="-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заниматься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самообразованием?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89150" y="307975"/>
            <a:ext cx="7315200" cy="58102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34925" rIns="0" bIns="0" rtlCol="0">
            <a:spAutoFit/>
          </a:bodyPr>
          <a:lstStyle/>
          <a:p>
            <a:pPr marL="107950" algn="ctr">
              <a:lnSpc>
                <a:spcPct val="100000"/>
              </a:lnSpc>
              <a:spcBef>
                <a:spcPts val="27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Задание</a:t>
            </a:r>
            <a:r>
              <a:rPr sz="3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r>
              <a:rPr sz="3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Рассуждение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50619" y="1038289"/>
            <a:ext cx="6958330" cy="405002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spc="-10" dirty="0">
                <a:solidFill>
                  <a:srgbClr val="173883"/>
                </a:solidFill>
                <a:latin typeface="Arial"/>
                <a:cs typeface="Arial"/>
              </a:rPr>
              <a:t>Последовательность</a:t>
            </a:r>
            <a:r>
              <a:rPr sz="2400" b="1" spc="5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73883"/>
                </a:solidFill>
                <a:latin typeface="Arial"/>
                <a:cs typeface="Arial"/>
              </a:rPr>
              <a:t>ответа:</a:t>
            </a:r>
            <a:endParaRPr sz="2400">
              <a:latin typeface="Arial"/>
              <a:cs typeface="Arial"/>
            </a:endParaRPr>
          </a:p>
          <a:p>
            <a:pPr marL="12700" marR="665480">
              <a:lnSpc>
                <a:spcPct val="100000"/>
              </a:lnSpc>
              <a:spcBef>
                <a:spcPts val="580"/>
              </a:spcBef>
              <a:buAutoNum type="arabicParenR"/>
              <a:tabLst>
                <a:tab pos="368300" algn="l"/>
              </a:tabLst>
            </a:pPr>
            <a:r>
              <a:rPr sz="24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определить</a:t>
            </a:r>
            <a:r>
              <a:rPr sz="24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тему</a:t>
            </a:r>
            <a:r>
              <a:rPr sz="24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связного</a:t>
            </a:r>
            <a:r>
              <a:rPr sz="24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трёхминутного </a:t>
            </a:r>
            <a:r>
              <a:rPr sz="2400" spc="-6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высказывания.</a:t>
            </a:r>
            <a:r>
              <a:rPr sz="24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Тема</a:t>
            </a:r>
            <a:r>
              <a:rPr sz="24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даётся</a:t>
            </a:r>
            <a:r>
              <a:rPr sz="24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73883"/>
                </a:solidFill>
                <a:latin typeface="Microsoft Sans Serif"/>
                <a:cs typeface="Microsoft Sans Serif"/>
              </a:rPr>
              <a:t>в</a:t>
            </a:r>
            <a:r>
              <a:rPr sz="24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виде </a:t>
            </a:r>
            <a:r>
              <a:rPr sz="240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вопросительного</a:t>
            </a:r>
            <a:r>
              <a:rPr sz="2400" spc="4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предложения;</a:t>
            </a:r>
            <a:endParaRPr sz="2400">
              <a:latin typeface="Microsoft Sans Serif"/>
              <a:cs typeface="Microsoft Sans Serif"/>
            </a:endParaRPr>
          </a:p>
          <a:p>
            <a:pPr marL="12700" marR="1065530">
              <a:lnSpc>
                <a:spcPct val="100000"/>
              </a:lnSpc>
              <a:spcBef>
                <a:spcPts val="575"/>
              </a:spcBef>
              <a:buAutoNum type="arabicParenR"/>
              <a:tabLst>
                <a:tab pos="368300" algn="l"/>
              </a:tabLst>
            </a:pPr>
            <a:r>
              <a:rPr sz="24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структура</a:t>
            </a:r>
            <a:r>
              <a:rPr sz="24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текста-рассуждения:</a:t>
            </a:r>
            <a:r>
              <a:rPr sz="24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тезис</a:t>
            </a:r>
            <a:r>
              <a:rPr sz="2400" spc="4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630" dirty="0">
                <a:solidFill>
                  <a:srgbClr val="173883"/>
                </a:solidFill>
                <a:latin typeface="Microsoft Sans Serif"/>
                <a:cs typeface="Microsoft Sans Serif"/>
              </a:rPr>
              <a:t>– </a:t>
            </a:r>
            <a:r>
              <a:rPr sz="2400" spc="-6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доказательства</a:t>
            </a:r>
            <a:r>
              <a:rPr sz="24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630" dirty="0">
                <a:solidFill>
                  <a:srgbClr val="173883"/>
                </a:solidFill>
                <a:latin typeface="Microsoft Sans Serif"/>
                <a:cs typeface="Microsoft Sans Serif"/>
              </a:rPr>
              <a:t>–</a:t>
            </a:r>
            <a:r>
              <a:rPr sz="24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вывод;</a:t>
            </a:r>
            <a:endParaRPr sz="24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575"/>
              </a:spcBef>
              <a:buAutoNum type="arabicParenR"/>
              <a:tabLst>
                <a:tab pos="284480" algn="l"/>
              </a:tabLst>
            </a:pPr>
            <a:r>
              <a:rPr sz="24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Тезис</a:t>
            </a:r>
            <a:r>
              <a:rPr sz="24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73883"/>
                </a:solidFill>
                <a:latin typeface="Microsoft Sans Serif"/>
                <a:cs typeface="Microsoft Sans Serif"/>
              </a:rPr>
              <a:t>в</a:t>
            </a:r>
            <a:r>
              <a:rPr sz="24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рассуждении</a:t>
            </a:r>
            <a:r>
              <a:rPr sz="24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630" dirty="0">
                <a:solidFill>
                  <a:srgbClr val="173883"/>
                </a:solidFill>
                <a:latin typeface="Microsoft Sans Serif"/>
                <a:cs typeface="Microsoft Sans Serif"/>
              </a:rPr>
              <a:t>–</a:t>
            </a:r>
            <a:r>
              <a:rPr sz="24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ответ</a:t>
            </a:r>
            <a:r>
              <a:rPr sz="24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на</a:t>
            </a:r>
            <a:r>
              <a:rPr sz="24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поставленный </a:t>
            </a:r>
            <a:r>
              <a:rPr sz="2400" spc="-6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73883"/>
                </a:solidFill>
                <a:latin typeface="Microsoft Sans Serif"/>
                <a:cs typeface="Microsoft Sans Serif"/>
              </a:rPr>
              <a:t>в</a:t>
            </a:r>
            <a:r>
              <a:rPr sz="24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задании</a:t>
            </a:r>
            <a:r>
              <a:rPr sz="24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вопрос;</a:t>
            </a:r>
            <a:endParaRPr sz="2400">
              <a:latin typeface="Microsoft Sans Serif"/>
              <a:cs typeface="Microsoft Sans Serif"/>
            </a:endParaRPr>
          </a:p>
          <a:p>
            <a:pPr marL="12700" marR="1316355">
              <a:lnSpc>
                <a:spcPct val="100000"/>
              </a:lnSpc>
              <a:spcBef>
                <a:spcPts val="580"/>
              </a:spcBef>
              <a:buAutoNum type="arabicParenR"/>
              <a:tabLst>
                <a:tab pos="368300" algn="l"/>
              </a:tabLst>
            </a:pPr>
            <a:r>
              <a:rPr sz="24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Обязательно</a:t>
            </a:r>
            <a:r>
              <a:rPr sz="24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использовать</a:t>
            </a:r>
            <a:r>
              <a:rPr sz="240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вопросы, </a:t>
            </a:r>
            <a:r>
              <a:rPr sz="2400" spc="-6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размещённые</a:t>
            </a:r>
            <a:r>
              <a:rPr sz="24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73883"/>
                </a:solidFill>
                <a:latin typeface="Microsoft Sans Serif"/>
                <a:cs typeface="Microsoft Sans Serif"/>
              </a:rPr>
              <a:t>в</a:t>
            </a:r>
            <a:r>
              <a:rPr sz="24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45" dirty="0">
                <a:solidFill>
                  <a:srgbClr val="173883"/>
                </a:solidFill>
                <a:latin typeface="Microsoft Sans Serif"/>
                <a:cs typeface="Microsoft Sans Serif"/>
              </a:rPr>
              <a:t>карточке</a:t>
            </a:r>
            <a:r>
              <a:rPr sz="24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участника.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0500"/>
            <a:ext cx="9144000" cy="6667500"/>
            <a:chOff x="0" y="190500"/>
            <a:chExt cx="9144000" cy="6667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58051" y="6159500"/>
              <a:ext cx="65024" cy="6508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62025" y="190500"/>
              <a:ext cx="8181975" cy="933450"/>
            </a:xfrm>
            <a:custGeom>
              <a:avLst/>
              <a:gdLst/>
              <a:ahLst/>
              <a:cxnLst/>
              <a:rect l="l" t="t" r="r" b="b"/>
              <a:pathLst>
                <a:path w="8181975" h="933450">
                  <a:moveTo>
                    <a:pt x="8181975" y="0"/>
                  </a:moveTo>
                  <a:lnTo>
                    <a:pt x="0" y="0"/>
                  </a:lnTo>
                  <a:lnTo>
                    <a:pt x="0" y="933450"/>
                  </a:lnTo>
                  <a:lnTo>
                    <a:pt x="8181975" y="933450"/>
                  </a:lnTo>
                  <a:lnTo>
                    <a:pt x="8181975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8400" y="6159500"/>
              <a:ext cx="65150" cy="650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0400" y="6159500"/>
              <a:ext cx="65150" cy="6508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05000" y="156210"/>
            <a:ext cx="528701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3355975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Модель КИМ итогового </a:t>
            </a:r>
            <a:r>
              <a:rPr sz="3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собеседования	2024</a:t>
            </a:r>
            <a:r>
              <a:rPr sz="32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года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6400" y="1192530"/>
            <a:ext cx="6358370" cy="51244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9825" y="382650"/>
            <a:ext cx="7315200" cy="58102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34925" rIns="0" bIns="0" rtlCol="0">
            <a:spAutoFit/>
          </a:bodyPr>
          <a:lstStyle/>
          <a:p>
            <a:pPr marL="105410" algn="ctr">
              <a:lnSpc>
                <a:spcPct val="100000"/>
              </a:lnSpc>
              <a:spcBef>
                <a:spcPts val="27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Задание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Диалог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4891" y="1337005"/>
            <a:ext cx="7071995" cy="40690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6034" indent="77470">
              <a:lnSpc>
                <a:spcPct val="100000"/>
              </a:lnSpc>
              <a:spcBef>
                <a:spcPts val="105"/>
              </a:spcBef>
            </a:pPr>
            <a:r>
              <a:rPr sz="26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Тема,</a:t>
            </a:r>
            <a:r>
              <a:rPr sz="26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которая</a:t>
            </a:r>
            <a:r>
              <a:rPr sz="26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была</a:t>
            </a:r>
            <a:r>
              <a:rPr sz="26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выбрана</a:t>
            </a:r>
            <a:r>
              <a:rPr sz="26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участником </a:t>
            </a:r>
            <a:r>
              <a:rPr sz="26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собеседования</a:t>
            </a:r>
            <a:r>
              <a:rPr sz="26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в</a:t>
            </a:r>
            <a:r>
              <a:rPr sz="26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задании</a:t>
            </a:r>
            <a:r>
              <a:rPr sz="26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3</a:t>
            </a:r>
            <a:r>
              <a:rPr sz="26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и</a:t>
            </a:r>
            <a:r>
              <a:rPr sz="26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использована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 в </a:t>
            </a:r>
            <a:r>
              <a:rPr sz="2600" spc="-67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монологе,</a:t>
            </a:r>
            <a:r>
              <a:rPr sz="26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будет</a:t>
            </a:r>
            <a:r>
              <a:rPr sz="26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продолжена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и</a:t>
            </a:r>
            <a:r>
              <a:rPr sz="26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в</a:t>
            </a:r>
            <a:r>
              <a:rPr sz="26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задании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4.</a:t>
            </a:r>
            <a:endParaRPr sz="2600">
              <a:latin typeface="Microsoft Sans Serif"/>
              <a:cs typeface="Microsoft Sans Serif"/>
            </a:endParaRPr>
          </a:p>
          <a:p>
            <a:pPr marL="12700" marR="5080" indent="25400">
              <a:lnSpc>
                <a:spcPct val="100000"/>
              </a:lnSpc>
              <a:spcBef>
                <a:spcPts val="625"/>
              </a:spcBef>
            </a:pP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При</a:t>
            </a:r>
            <a:r>
              <a:rPr sz="26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выполнении</a:t>
            </a:r>
            <a:r>
              <a:rPr sz="26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задания</a:t>
            </a:r>
            <a:r>
              <a:rPr sz="26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4</a:t>
            </a:r>
            <a:r>
              <a:rPr sz="2600" spc="4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проверяется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умение</a:t>
            </a:r>
            <a:r>
              <a:rPr sz="26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девятиклассников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принимать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 участие </a:t>
            </a:r>
            <a:r>
              <a:rPr sz="2600" spc="-67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в</a:t>
            </a:r>
            <a:r>
              <a:rPr sz="26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диалоге.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 Они</a:t>
            </a:r>
            <a:r>
              <a:rPr sz="26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должны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 ориентироваться</a:t>
            </a:r>
            <a:r>
              <a:rPr sz="26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в </a:t>
            </a:r>
            <a:r>
              <a:rPr sz="26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условиях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общения,</a:t>
            </a:r>
            <a:r>
              <a:rPr sz="26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наладить </a:t>
            </a:r>
            <a:r>
              <a:rPr sz="2600" spc="-50" dirty="0">
                <a:solidFill>
                  <a:srgbClr val="173883"/>
                </a:solidFill>
                <a:latin typeface="Microsoft Sans Serif"/>
                <a:cs typeface="Microsoft Sans Serif"/>
              </a:rPr>
              <a:t>контакт</a:t>
            </a:r>
            <a:r>
              <a:rPr sz="26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и </a:t>
            </a:r>
            <a:r>
              <a:rPr sz="26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эмоциональную</a:t>
            </a:r>
            <a:r>
              <a:rPr sz="26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связь</a:t>
            </a:r>
            <a:r>
              <a:rPr sz="26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с</a:t>
            </a:r>
            <a:r>
              <a:rPr sz="26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собеседником,</a:t>
            </a:r>
            <a:endParaRPr sz="2600">
              <a:latin typeface="Microsoft Sans Serif"/>
              <a:cs typeface="Microsoft Sans Serif"/>
            </a:endParaRPr>
          </a:p>
          <a:p>
            <a:pPr marL="12700" marR="581025">
              <a:lnSpc>
                <a:spcPct val="100000"/>
              </a:lnSpc>
              <a:spcBef>
                <a:spcPts val="5"/>
              </a:spcBef>
            </a:pPr>
            <a:r>
              <a:rPr sz="26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соблюсти</a:t>
            </a:r>
            <a:r>
              <a:rPr sz="26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нормы</a:t>
            </a:r>
            <a:r>
              <a:rPr sz="26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вежливости</a:t>
            </a:r>
            <a:r>
              <a:rPr sz="26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и</a:t>
            </a:r>
            <a:r>
              <a:rPr sz="2600" spc="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речевого 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25" dirty="0">
                <a:solidFill>
                  <a:srgbClr val="173883"/>
                </a:solidFill>
                <a:latin typeface="Microsoft Sans Serif"/>
                <a:cs typeface="Microsoft Sans Serif"/>
              </a:rPr>
              <a:t>этикета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 и</a:t>
            </a:r>
            <a:r>
              <a:rPr sz="26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73883"/>
                </a:solidFill>
                <a:latin typeface="Microsoft Sans Serif"/>
                <a:cs typeface="Microsoft Sans Serif"/>
              </a:rPr>
              <a:t>полно</a:t>
            </a:r>
            <a:r>
              <a:rPr sz="26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ответить</a:t>
            </a:r>
            <a:r>
              <a:rPr sz="26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на</a:t>
            </a:r>
            <a:r>
              <a:rPr sz="26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все</a:t>
            </a:r>
            <a:r>
              <a:rPr sz="26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вопросы.</a:t>
            </a:r>
            <a:endParaRPr sz="2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5800" y="344550"/>
            <a:ext cx="7315200" cy="58102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34925" rIns="0" bIns="0" rtlCol="0">
            <a:spAutoFit/>
          </a:bodyPr>
          <a:lstStyle/>
          <a:p>
            <a:pPr marL="105410" algn="ctr">
              <a:lnSpc>
                <a:spcPct val="100000"/>
              </a:lnSpc>
              <a:spcBef>
                <a:spcPts val="27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Задание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Диалог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17396" y="1109852"/>
            <a:ext cx="7004684" cy="397700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675"/>
              </a:spcBef>
            </a:pP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Рекомендации</a:t>
            </a:r>
            <a:r>
              <a:rPr sz="2400" b="1" spc="-2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при</a:t>
            </a:r>
            <a:r>
              <a:rPr sz="2400" b="1" spc="-2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73883"/>
                </a:solidFill>
                <a:latin typeface="Arial"/>
                <a:cs typeface="Arial"/>
              </a:rPr>
              <a:t>проведении</a:t>
            </a:r>
            <a:r>
              <a:rPr sz="2400" b="1" spc="-1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883"/>
                </a:solidFill>
                <a:latin typeface="Arial"/>
                <a:cs typeface="Arial"/>
              </a:rPr>
              <a:t>диалога</a:t>
            </a:r>
            <a:endParaRPr sz="2400">
              <a:latin typeface="Arial"/>
              <a:cs typeface="Arial"/>
            </a:endParaRPr>
          </a:p>
          <a:p>
            <a:pPr marL="12700" marR="103378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351790" algn="l"/>
              </a:tabLst>
            </a:pPr>
            <a:r>
              <a:rPr sz="2400" dirty="0">
                <a:solidFill>
                  <a:srgbClr val="173883"/>
                </a:solidFill>
                <a:latin typeface="Microsoft Sans Serif"/>
                <a:cs typeface="Microsoft Sans Serif"/>
              </a:rPr>
              <a:t>В</a:t>
            </a:r>
            <a:r>
              <a:rPr sz="24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беседе</a:t>
            </a:r>
            <a:r>
              <a:rPr sz="24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продолжается</a:t>
            </a:r>
            <a:r>
              <a:rPr sz="24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развитие</a:t>
            </a:r>
            <a:r>
              <a:rPr sz="24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темы </a:t>
            </a:r>
            <a:r>
              <a:rPr sz="2400" spc="-6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монолога.</a:t>
            </a:r>
            <a:endParaRPr sz="24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351790" algn="l"/>
              </a:tabLst>
            </a:pPr>
            <a:r>
              <a:rPr sz="2400" spc="-35" dirty="0">
                <a:solidFill>
                  <a:srgbClr val="173883"/>
                </a:solidFill>
                <a:latin typeface="Microsoft Sans Serif"/>
                <a:cs typeface="Microsoft Sans Serif"/>
              </a:rPr>
              <a:t>Никогда</a:t>
            </a:r>
            <a:r>
              <a:rPr sz="24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не</a:t>
            </a:r>
            <a:r>
              <a:rPr sz="24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73883"/>
                </a:solidFill>
                <a:latin typeface="Microsoft Sans Serif"/>
                <a:cs typeface="Microsoft Sans Serif"/>
              </a:rPr>
              <a:t>следует</a:t>
            </a:r>
            <a:r>
              <a:rPr sz="24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отвечать</a:t>
            </a:r>
            <a:r>
              <a:rPr sz="24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односложно</a:t>
            </a:r>
            <a:r>
              <a:rPr sz="2400" spc="5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630" dirty="0">
                <a:solidFill>
                  <a:srgbClr val="173883"/>
                </a:solidFill>
                <a:latin typeface="Microsoft Sans Serif"/>
                <a:cs typeface="Microsoft Sans Serif"/>
              </a:rPr>
              <a:t>–</a:t>
            </a:r>
            <a:r>
              <a:rPr sz="24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i="1" spc="5" dirty="0">
                <a:solidFill>
                  <a:srgbClr val="173883"/>
                </a:solidFill>
                <a:latin typeface="Arial"/>
                <a:cs typeface="Arial"/>
              </a:rPr>
              <a:t>да </a:t>
            </a:r>
            <a:r>
              <a:rPr sz="2400" i="1" spc="-65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или</a:t>
            </a:r>
            <a:r>
              <a:rPr sz="24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i="1" spc="-5" dirty="0">
                <a:solidFill>
                  <a:srgbClr val="173883"/>
                </a:solidFill>
                <a:latin typeface="Arial"/>
                <a:cs typeface="Arial"/>
              </a:rPr>
              <a:t>нет</a:t>
            </a:r>
            <a:r>
              <a:rPr sz="24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.</a:t>
            </a:r>
            <a:r>
              <a:rPr sz="24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Ответы</a:t>
            </a:r>
            <a:r>
              <a:rPr sz="24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должны</a:t>
            </a:r>
            <a:r>
              <a:rPr sz="24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73883"/>
                </a:solidFill>
                <a:latin typeface="Microsoft Sans Serif"/>
                <a:cs typeface="Microsoft Sans Serif"/>
              </a:rPr>
              <a:t>быть</a:t>
            </a:r>
            <a:r>
              <a:rPr sz="24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полными, </a:t>
            </a:r>
            <a:r>
              <a:rPr sz="24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развёрнутыми,</a:t>
            </a:r>
            <a:r>
              <a:rPr sz="24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желательно</a:t>
            </a:r>
            <a:r>
              <a:rPr sz="24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использовать </a:t>
            </a:r>
            <a:r>
              <a:rPr sz="24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сложные</a:t>
            </a:r>
            <a:r>
              <a:rPr sz="24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предложения.</a:t>
            </a:r>
            <a:endParaRPr sz="2400">
              <a:latin typeface="Microsoft Sans Serif"/>
              <a:cs typeface="Microsoft Sans Serif"/>
            </a:endParaRPr>
          </a:p>
          <a:p>
            <a:pPr marL="351155" indent="-33909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351790" algn="l"/>
              </a:tabLst>
            </a:pPr>
            <a:r>
              <a:rPr sz="2400" dirty="0">
                <a:solidFill>
                  <a:srgbClr val="173883"/>
                </a:solidFill>
                <a:latin typeface="Microsoft Sans Serif"/>
                <a:cs typeface="Microsoft Sans Serif"/>
              </a:rPr>
              <a:t>Следует</a:t>
            </a:r>
            <a:r>
              <a:rPr sz="24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использовать</a:t>
            </a:r>
            <a:r>
              <a:rPr sz="24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вводные</a:t>
            </a:r>
            <a:r>
              <a:rPr sz="24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слова</a:t>
            </a:r>
            <a:r>
              <a:rPr sz="2400" spc="1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и</a:t>
            </a:r>
            <a:endParaRPr sz="2400">
              <a:latin typeface="Microsoft Sans Serif"/>
              <a:cs typeface="Microsoft Sans Serif"/>
            </a:endParaRPr>
          </a:p>
          <a:p>
            <a:pPr marL="12700" marR="56515">
              <a:lnSpc>
                <a:spcPct val="100000"/>
              </a:lnSpc>
            </a:pPr>
            <a:r>
              <a:rPr sz="24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предложения,</a:t>
            </a:r>
            <a:r>
              <a:rPr sz="24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обозначающие</a:t>
            </a:r>
            <a:r>
              <a:rPr sz="2400" spc="4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отношение</a:t>
            </a:r>
            <a:r>
              <a:rPr sz="2400" spc="4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150" dirty="0">
                <a:solidFill>
                  <a:srgbClr val="173883"/>
                </a:solidFill>
                <a:latin typeface="Microsoft Sans Serif"/>
                <a:cs typeface="Microsoft Sans Serif"/>
              </a:rPr>
              <a:t>к</a:t>
            </a:r>
            <a:r>
              <a:rPr sz="2400" spc="3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173883"/>
                </a:solidFill>
                <a:latin typeface="Microsoft Sans Serif"/>
                <a:cs typeface="Microsoft Sans Serif"/>
              </a:rPr>
              <a:t>тому, </a:t>
            </a:r>
            <a:r>
              <a:rPr sz="2400" spc="-6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73883"/>
                </a:solidFill>
                <a:latin typeface="Microsoft Sans Serif"/>
                <a:cs typeface="Microsoft Sans Serif"/>
              </a:rPr>
              <a:t>о</a:t>
            </a:r>
            <a:r>
              <a:rPr sz="2400" spc="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30" dirty="0">
                <a:solidFill>
                  <a:srgbClr val="173883"/>
                </a:solidFill>
                <a:latin typeface="Microsoft Sans Serif"/>
                <a:cs typeface="Microsoft Sans Serif"/>
              </a:rPr>
              <a:t>чём</a:t>
            </a:r>
            <a:r>
              <a:rPr sz="2400" spc="1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говорите.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58875" y="496951"/>
            <a:ext cx="7985125" cy="1003300"/>
          </a:xfrm>
          <a:custGeom>
            <a:avLst/>
            <a:gdLst/>
            <a:ahLst/>
            <a:cxnLst/>
            <a:rect l="l" t="t" r="r" b="b"/>
            <a:pathLst>
              <a:path w="7985125" h="1003300">
                <a:moveTo>
                  <a:pt x="7985125" y="0"/>
                </a:moveTo>
                <a:lnTo>
                  <a:pt x="0" y="0"/>
                </a:lnTo>
                <a:lnTo>
                  <a:pt x="0" y="1003300"/>
                </a:lnTo>
                <a:lnTo>
                  <a:pt x="7985125" y="1003300"/>
                </a:lnTo>
                <a:lnTo>
                  <a:pt x="7985125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44294" y="485978"/>
            <a:ext cx="622998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График</a:t>
            </a:r>
            <a:r>
              <a:rPr sz="3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проведения</a:t>
            </a:r>
            <a:r>
              <a:rPr sz="3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итогового </a:t>
            </a:r>
            <a:r>
              <a:rPr sz="3200" b="1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собеседования</a:t>
            </a:r>
            <a:r>
              <a:rPr sz="3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2024</a:t>
            </a:r>
            <a:r>
              <a:rPr sz="3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году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86966" y="2425445"/>
            <a:ext cx="6567170" cy="2660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173883"/>
                </a:solidFill>
                <a:latin typeface="Arial"/>
                <a:cs typeface="Arial"/>
              </a:rPr>
              <a:t>14</a:t>
            </a:r>
            <a:r>
              <a:rPr sz="3200" b="1" spc="-2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173883"/>
                </a:solidFill>
                <a:latin typeface="Arial"/>
                <a:cs typeface="Arial"/>
              </a:rPr>
              <a:t>февраля</a:t>
            </a:r>
            <a:r>
              <a:rPr sz="3200" b="1" spc="-4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2024</a:t>
            </a:r>
            <a:r>
              <a:rPr sz="32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года</a:t>
            </a:r>
            <a:r>
              <a:rPr sz="3200" spc="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spc="840" dirty="0">
                <a:solidFill>
                  <a:srgbClr val="173883"/>
                </a:solidFill>
                <a:latin typeface="Microsoft Sans Serif"/>
                <a:cs typeface="Microsoft Sans Serif"/>
              </a:rPr>
              <a:t>–</a:t>
            </a:r>
            <a:r>
              <a:rPr sz="3200" spc="2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173883"/>
                </a:solidFill>
                <a:latin typeface="Microsoft Sans Serif"/>
                <a:cs typeface="Microsoft Sans Serif"/>
              </a:rPr>
              <a:t>основная </a:t>
            </a:r>
            <a:r>
              <a:rPr sz="3200" spc="-8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дата</a:t>
            </a:r>
            <a:endParaRPr sz="3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4750">
              <a:latin typeface="Microsoft Sans Serif"/>
              <a:cs typeface="Microsoft Sans Serif"/>
            </a:endParaRPr>
          </a:p>
          <a:p>
            <a:pPr marL="355600" marR="27940" indent="-343535">
              <a:lnSpc>
                <a:spcPct val="100000"/>
              </a:lnSpc>
            </a:pPr>
            <a:r>
              <a:rPr sz="3200" b="1" spc="-5" dirty="0">
                <a:solidFill>
                  <a:srgbClr val="173883"/>
                </a:solidFill>
                <a:latin typeface="Arial"/>
                <a:cs typeface="Arial"/>
              </a:rPr>
              <a:t>13 </a:t>
            </a:r>
            <a:r>
              <a:rPr sz="3200" b="1" dirty="0">
                <a:solidFill>
                  <a:srgbClr val="173883"/>
                </a:solidFill>
                <a:latin typeface="Arial"/>
                <a:cs typeface="Arial"/>
              </a:rPr>
              <a:t>марта </a:t>
            </a:r>
            <a:r>
              <a:rPr sz="3200" dirty="0">
                <a:solidFill>
                  <a:srgbClr val="173883"/>
                </a:solidFill>
                <a:latin typeface="Microsoft Sans Serif"/>
                <a:cs typeface="Microsoft Sans Serif"/>
              </a:rPr>
              <a:t>и </a:t>
            </a:r>
            <a:r>
              <a:rPr sz="3200" b="1" spc="-5" dirty="0">
                <a:solidFill>
                  <a:srgbClr val="173883"/>
                </a:solidFill>
                <a:latin typeface="Arial"/>
                <a:cs typeface="Arial"/>
              </a:rPr>
              <a:t>15 апреля </a:t>
            </a:r>
            <a:r>
              <a:rPr sz="32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2024 </a:t>
            </a:r>
            <a:r>
              <a:rPr sz="32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года </a:t>
            </a:r>
            <a:r>
              <a:rPr sz="3200" spc="840" dirty="0">
                <a:solidFill>
                  <a:srgbClr val="173883"/>
                </a:solidFill>
                <a:latin typeface="Microsoft Sans Serif"/>
                <a:cs typeface="Microsoft Sans Serif"/>
              </a:rPr>
              <a:t>– </a:t>
            </a:r>
            <a:r>
              <a:rPr sz="3200" spc="-835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173883"/>
                </a:solidFill>
                <a:latin typeface="Microsoft Sans Serif"/>
                <a:cs typeface="Microsoft Sans Serif"/>
              </a:rPr>
              <a:t>дополнительные</a:t>
            </a:r>
            <a:r>
              <a:rPr sz="3200" spc="-20" dirty="0">
                <a:solidFill>
                  <a:srgbClr val="173883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173883"/>
                </a:solidFill>
                <a:latin typeface="Microsoft Sans Serif"/>
                <a:cs typeface="Microsoft Sans Serif"/>
              </a:rPr>
              <a:t>даты</a:t>
            </a:r>
            <a:endParaRPr sz="3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525" y="496887"/>
            <a:ext cx="8267700" cy="1141730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71120" rIns="0" bIns="0" rtlCol="0">
            <a:spAutoFit/>
          </a:bodyPr>
          <a:lstStyle/>
          <a:p>
            <a:pPr marL="197485" marR="2341245">
              <a:lnSpc>
                <a:spcPct val="100000"/>
              </a:lnSpc>
              <a:spcBef>
                <a:spcPts val="560"/>
              </a:spcBef>
              <a:tabLst>
                <a:tab pos="3537585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Изменения</a:t>
            </a:r>
            <a:r>
              <a:rPr sz="32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КИМ</a:t>
            </a:r>
            <a:r>
              <a:rPr sz="3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итогового </a:t>
            </a:r>
            <a:r>
              <a:rPr sz="3200" b="1" spc="-86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собеседования	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2024</a:t>
            </a:r>
            <a:r>
              <a:rPr sz="3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года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775"/>
              </a:spcBef>
            </a:pPr>
            <a:r>
              <a:rPr spc="-10" dirty="0"/>
              <a:t>Введён</a:t>
            </a:r>
            <a:r>
              <a:rPr spc="10" dirty="0"/>
              <a:t> </a:t>
            </a:r>
            <a:r>
              <a:rPr spc="-10" dirty="0"/>
              <a:t>критерий</a:t>
            </a:r>
            <a:r>
              <a:rPr spc="40" dirty="0"/>
              <a:t> </a:t>
            </a:r>
            <a:r>
              <a:rPr spc="-5" dirty="0"/>
              <a:t>Р</a:t>
            </a:r>
            <a:r>
              <a:rPr spc="-10" dirty="0"/>
              <a:t> вместо</a:t>
            </a:r>
            <a:r>
              <a:rPr spc="50" dirty="0"/>
              <a:t> </a:t>
            </a:r>
            <a:r>
              <a:rPr spc="-5" dirty="0"/>
              <a:t>Р1</a:t>
            </a:r>
            <a:r>
              <a:rPr spc="-10" dirty="0"/>
              <a:t> </a:t>
            </a:r>
            <a:r>
              <a:rPr spc="-5" dirty="0"/>
              <a:t>и Р2.</a:t>
            </a:r>
          </a:p>
          <a:p>
            <a:pPr marL="59690" marR="5080" indent="50165">
              <a:lnSpc>
                <a:spcPct val="100000"/>
              </a:lnSpc>
              <a:spcBef>
                <a:spcPts val="675"/>
              </a:spcBef>
            </a:pPr>
            <a:r>
              <a:rPr spc="-10" dirty="0"/>
              <a:t>Новый</a:t>
            </a:r>
            <a:r>
              <a:rPr spc="15" dirty="0"/>
              <a:t> </a:t>
            </a:r>
            <a:r>
              <a:rPr spc="-10" dirty="0"/>
              <a:t>критерий</a:t>
            </a:r>
            <a:r>
              <a:rPr spc="40" dirty="0"/>
              <a:t> </a:t>
            </a:r>
            <a:r>
              <a:rPr spc="-5" dirty="0"/>
              <a:t>Р </a:t>
            </a:r>
            <a:r>
              <a:rPr b="0" spc="-5" dirty="0">
                <a:latin typeface="Microsoft Sans Serif"/>
                <a:cs typeface="Microsoft Sans Serif"/>
              </a:rPr>
              <a:t>оценивает</a:t>
            </a:r>
            <a:r>
              <a:rPr b="0" spc="45" dirty="0">
                <a:latin typeface="Microsoft Sans Serif"/>
                <a:cs typeface="Microsoft Sans Serif"/>
              </a:rPr>
              <a:t> </a:t>
            </a:r>
            <a:r>
              <a:rPr b="0" spc="-15" dirty="0">
                <a:latin typeface="Microsoft Sans Serif"/>
                <a:cs typeface="Microsoft Sans Serif"/>
              </a:rPr>
              <a:t>грамотность </a:t>
            </a:r>
            <a:r>
              <a:rPr b="0" spc="-730" dirty="0">
                <a:latin typeface="Microsoft Sans Serif"/>
                <a:cs typeface="Microsoft Sans Serif"/>
              </a:rPr>
              <a:t> </a:t>
            </a:r>
            <a:r>
              <a:rPr b="0" spc="-15" dirty="0">
                <a:latin typeface="Microsoft Sans Serif"/>
                <a:cs typeface="Microsoft Sans Serif"/>
              </a:rPr>
              <a:t>речи</a:t>
            </a:r>
            <a:r>
              <a:rPr b="0" spc="30" dirty="0">
                <a:latin typeface="Microsoft Sans Serif"/>
                <a:cs typeface="Microsoft Sans Serif"/>
              </a:rPr>
              <a:t> </a:t>
            </a:r>
            <a:r>
              <a:rPr b="0" spc="-25" dirty="0">
                <a:latin typeface="Microsoft Sans Serif"/>
                <a:cs typeface="Microsoft Sans Serif"/>
              </a:rPr>
              <a:t>по</a:t>
            </a:r>
            <a:r>
              <a:rPr b="0" spc="45" dirty="0">
                <a:latin typeface="Microsoft Sans Serif"/>
                <a:cs typeface="Microsoft Sans Serif"/>
              </a:rPr>
              <a:t> </a:t>
            </a:r>
            <a:r>
              <a:rPr b="0" spc="-25" dirty="0">
                <a:latin typeface="Microsoft Sans Serif"/>
                <a:cs typeface="Microsoft Sans Serif"/>
              </a:rPr>
              <a:t>всем</a:t>
            </a:r>
            <a:r>
              <a:rPr b="0" spc="30" dirty="0">
                <a:latin typeface="Microsoft Sans Serif"/>
                <a:cs typeface="Microsoft Sans Serif"/>
              </a:rPr>
              <a:t> </a:t>
            </a:r>
            <a:r>
              <a:rPr b="0" spc="-30" dirty="0">
                <a:latin typeface="Microsoft Sans Serif"/>
                <a:cs typeface="Microsoft Sans Serif"/>
              </a:rPr>
              <a:t>заданиям.</a:t>
            </a:r>
            <a:r>
              <a:rPr b="0" spc="50" dirty="0">
                <a:latin typeface="Microsoft Sans Serif"/>
                <a:cs typeface="Microsoft Sans Serif"/>
              </a:rPr>
              <a:t> </a:t>
            </a:r>
            <a:r>
              <a:rPr b="0" spc="-30" dirty="0">
                <a:latin typeface="Microsoft Sans Serif"/>
                <a:cs typeface="Microsoft Sans Serif"/>
              </a:rPr>
              <a:t>(максимальное</a:t>
            </a:r>
          </a:p>
          <a:p>
            <a:pPr marL="59690">
              <a:lnSpc>
                <a:spcPct val="100000"/>
              </a:lnSpc>
            </a:pPr>
            <a:r>
              <a:rPr b="0" spc="-20" dirty="0">
                <a:latin typeface="Microsoft Sans Serif"/>
                <a:cs typeface="Microsoft Sans Serif"/>
              </a:rPr>
              <a:t>количество</a:t>
            </a:r>
            <a:r>
              <a:rPr b="0" spc="45" dirty="0">
                <a:latin typeface="Microsoft Sans Serif"/>
                <a:cs typeface="Microsoft Sans Serif"/>
              </a:rPr>
              <a:t> </a:t>
            </a:r>
            <a:r>
              <a:rPr b="0" spc="10" dirty="0">
                <a:latin typeface="Microsoft Sans Serif"/>
                <a:cs typeface="Microsoft Sans Serif"/>
              </a:rPr>
              <a:t>баллов</a:t>
            </a:r>
            <a:r>
              <a:rPr b="0" spc="25" dirty="0">
                <a:latin typeface="Microsoft Sans Serif"/>
                <a:cs typeface="Microsoft Sans Serif"/>
              </a:rPr>
              <a:t> </a:t>
            </a:r>
            <a:r>
              <a:rPr b="0" spc="-5" dirty="0">
                <a:latin typeface="Microsoft Sans Serif"/>
                <a:cs typeface="Microsoft Sans Serif"/>
              </a:rPr>
              <a:t>-</a:t>
            </a:r>
            <a:r>
              <a:rPr b="0" spc="2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8).</a:t>
            </a:r>
          </a:p>
          <a:p>
            <a:pPr marL="59690" marR="1246505" indent="-47625">
              <a:lnSpc>
                <a:spcPct val="100000"/>
              </a:lnSpc>
              <a:spcBef>
                <a:spcPts val="675"/>
              </a:spcBef>
            </a:pPr>
            <a:r>
              <a:rPr b="0" spc="-30" dirty="0">
                <a:latin typeface="Microsoft Sans Serif"/>
                <a:cs typeface="Microsoft Sans Serif"/>
              </a:rPr>
              <a:t>Добавилась</a:t>
            </a:r>
            <a:r>
              <a:rPr b="0" spc="50" dirty="0">
                <a:latin typeface="Microsoft Sans Serif"/>
                <a:cs typeface="Microsoft Sans Serif"/>
              </a:rPr>
              <a:t> </a:t>
            </a:r>
            <a:r>
              <a:rPr b="0" spc="-40" dirty="0">
                <a:latin typeface="Microsoft Sans Serif"/>
                <a:cs typeface="Microsoft Sans Serif"/>
              </a:rPr>
              <a:t>оценка</a:t>
            </a:r>
            <a:r>
              <a:rPr b="0" spc="55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богатства</a:t>
            </a:r>
            <a:r>
              <a:rPr b="0" spc="50" dirty="0">
                <a:latin typeface="Microsoft Sans Serif"/>
                <a:cs typeface="Microsoft Sans Serif"/>
              </a:rPr>
              <a:t> </a:t>
            </a:r>
            <a:r>
              <a:rPr b="0" spc="-15" dirty="0">
                <a:latin typeface="Microsoft Sans Serif"/>
                <a:cs typeface="Microsoft Sans Serif"/>
              </a:rPr>
              <a:t>речи</a:t>
            </a:r>
            <a:r>
              <a:rPr b="0" spc="35" dirty="0">
                <a:latin typeface="Microsoft Sans Serif"/>
                <a:cs typeface="Microsoft Sans Serif"/>
              </a:rPr>
              <a:t> </a:t>
            </a:r>
            <a:r>
              <a:rPr b="0" spc="-5" dirty="0">
                <a:latin typeface="Microsoft Sans Serif"/>
                <a:cs typeface="Microsoft Sans Serif"/>
              </a:rPr>
              <a:t>и </a:t>
            </a:r>
            <a:r>
              <a:rPr b="0" spc="-73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соблюдения</a:t>
            </a:r>
            <a:r>
              <a:rPr b="0" spc="25" dirty="0">
                <a:latin typeface="Microsoft Sans Serif"/>
                <a:cs typeface="Microsoft Sans Serif"/>
              </a:rPr>
              <a:t> </a:t>
            </a:r>
            <a:r>
              <a:rPr b="0" spc="-40" dirty="0">
                <a:latin typeface="Microsoft Sans Serif"/>
                <a:cs typeface="Microsoft Sans Serif"/>
              </a:rPr>
              <a:t>фактической</a:t>
            </a:r>
            <a:r>
              <a:rPr b="0" spc="50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точности.</a:t>
            </a:r>
          </a:p>
          <a:p>
            <a:pPr marL="59690" marR="266700" indent="-47625">
              <a:lnSpc>
                <a:spcPct val="100000"/>
              </a:lnSpc>
              <a:spcBef>
                <a:spcPts val="670"/>
              </a:spcBef>
            </a:pPr>
            <a:r>
              <a:rPr b="0" spc="5" dirty="0">
                <a:latin typeface="Microsoft Sans Serif"/>
                <a:cs typeface="Microsoft Sans Serif"/>
              </a:rPr>
              <a:t>Если</a:t>
            </a:r>
            <a:r>
              <a:rPr b="0" spc="30" dirty="0">
                <a:latin typeface="Microsoft Sans Serif"/>
                <a:cs typeface="Microsoft Sans Serif"/>
              </a:rPr>
              <a:t> </a:t>
            </a:r>
            <a:r>
              <a:rPr b="0" spc="-30" dirty="0">
                <a:latin typeface="Microsoft Sans Serif"/>
                <a:cs typeface="Microsoft Sans Serif"/>
              </a:rPr>
              <a:t>участник</a:t>
            </a:r>
            <a:r>
              <a:rPr b="0" spc="40" dirty="0">
                <a:latin typeface="Microsoft Sans Serif"/>
                <a:cs typeface="Microsoft Sans Serif"/>
              </a:rPr>
              <a:t> </a:t>
            </a:r>
            <a:r>
              <a:rPr b="0" spc="-5" dirty="0">
                <a:latin typeface="Microsoft Sans Serif"/>
                <a:cs typeface="Microsoft Sans Serif"/>
              </a:rPr>
              <a:t>не</a:t>
            </a:r>
            <a:r>
              <a:rPr b="0" spc="35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приступал</a:t>
            </a:r>
            <a:r>
              <a:rPr b="0" spc="35" dirty="0">
                <a:latin typeface="Microsoft Sans Serif"/>
                <a:cs typeface="Microsoft Sans Serif"/>
              </a:rPr>
              <a:t> </a:t>
            </a:r>
            <a:r>
              <a:rPr b="0" spc="-180" dirty="0">
                <a:latin typeface="Microsoft Sans Serif"/>
                <a:cs typeface="Microsoft Sans Serif"/>
              </a:rPr>
              <a:t>к</a:t>
            </a:r>
            <a:r>
              <a:rPr b="0" spc="40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выполнению </a:t>
            </a:r>
            <a:r>
              <a:rPr b="0" spc="-730" dirty="0">
                <a:latin typeface="Microsoft Sans Serif"/>
                <a:cs typeface="Microsoft Sans Serif"/>
              </a:rPr>
              <a:t> </a:t>
            </a:r>
            <a:r>
              <a:rPr b="0" spc="-5" dirty="0">
                <a:latin typeface="Microsoft Sans Serif"/>
                <a:cs typeface="Microsoft Sans Serif"/>
              </a:rPr>
              <a:t>двух</a:t>
            </a:r>
            <a:r>
              <a:rPr b="0" spc="25" dirty="0">
                <a:latin typeface="Microsoft Sans Serif"/>
                <a:cs typeface="Microsoft Sans Serif"/>
              </a:rPr>
              <a:t> </a:t>
            </a:r>
            <a:r>
              <a:rPr b="0" spc="5" dirty="0">
                <a:latin typeface="Microsoft Sans Serif"/>
                <a:cs typeface="Microsoft Sans Serif"/>
              </a:rPr>
              <a:t>или</a:t>
            </a:r>
            <a:r>
              <a:rPr b="0" spc="3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более</a:t>
            </a:r>
            <a:r>
              <a:rPr b="0" spc="45" dirty="0">
                <a:latin typeface="Microsoft Sans Serif"/>
                <a:cs typeface="Microsoft Sans Serif"/>
              </a:rPr>
              <a:t> </a:t>
            </a:r>
            <a:r>
              <a:rPr b="0" spc="-20" dirty="0">
                <a:latin typeface="Microsoft Sans Serif"/>
                <a:cs typeface="Microsoft Sans Serif"/>
              </a:rPr>
              <a:t>заданий,</a:t>
            </a:r>
            <a:r>
              <a:rPr b="0" spc="40" dirty="0">
                <a:latin typeface="Microsoft Sans Serif"/>
                <a:cs typeface="Microsoft Sans Serif"/>
              </a:rPr>
              <a:t> </a:t>
            </a:r>
            <a:r>
              <a:rPr b="0" spc="-5" dirty="0">
                <a:latin typeface="Microsoft Sans Serif"/>
                <a:cs typeface="Microsoft Sans Serif"/>
              </a:rPr>
              <a:t>то</a:t>
            </a:r>
            <a:r>
              <a:rPr b="0" spc="35" dirty="0">
                <a:latin typeface="Microsoft Sans Serif"/>
                <a:cs typeface="Microsoft Sans Serif"/>
              </a:rPr>
              <a:t> </a:t>
            </a:r>
            <a:r>
              <a:rPr b="0" spc="-25" dirty="0">
                <a:latin typeface="Microsoft Sans Serif"/>
                <a:cs typeface="Microsoft Sans Serif"/>
              </a:rPr>
              <a:t>по</a:t>
            </a:r>
            <a:r>
              <a:rPr b="0" spc="30" dirty="0">
                <a:latin typeface="Microsoft Sans Serif"/>
                <a:cs typeface="Microsoft Sans Serif"/>
              </a:rPr>
              <a:t> </a:t>
            </a:r>
            <a:r>
              <a:rPr b="0" spc="-20" dirty="0">
                <a:latin typeface="Microsoft Sans Serif"/>
                <a:cs typeface="Microsoft Sans Serif"/>
              </a:rPr>
              <a:t>всем</a:t>
            </a:r>
          </a:p>
          <a:p>
            <a:pPr marL="59690" marR="481330">
              <a:lnSpc>
                <a:spcPct val="99600"/>
              </a:lnSpc>
              <a:spcBef>
                <a:spcPts val="15"/>
              </a:spcBef>
            </a:pPr>
            <a:r>
              <a:rPr b="0" spc="-35" dirty="0">
                <a:latin typeface="Microsoft Sans Serif"/>
                <a:cs typeface="Microsoft Sans Serif"/>
              </a:rPr>
              <a:t>критериям</a:t>
            </a:r>
            <a:r>
              <a:rPr b="0" spc="40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оценивания</a:t>
            </a:r>
            <a:r>
              <a:rPr b="0" spc="50" dirty="0">
                <a:latin typeface="Microsoft Sans Serif"/>
                <a:cs typeface="Microsoft Sans Serif"/>
              </a:rPr>
              <a:t> </a:t>
            </a:r>
            <a:r>
              <a:rPr b="0" spc="-15" dirty="0">
                <a:latin typeface="Microsoft Sans Serif"/>
                <a:cs typeface="Microsoft Sans Serif"/>
              </a:rPr>
              <a:t>грамотности</a:t>
            </a:r>
            <a:r>
              <a:rPr b="0" spc="60" dirty="0">
                <a:latin typeface="Microsoft Sans Serif"/>
                <a:cs typeface="Microsoft Sans Serif"/>
              </a:rPr>
              <a:t> </a:t>
            </a:r>
            <a:r>
              <a:rPr b="0" spc="-15" dirty="0">
                <a:latin typeface="Microsoft Sans Serif"/>
                <a:cs typeface="Microsoft Sans Serif"/>
              </a:rPr>
              <a:t>речи </a:t>
            </a:r>
            <a:r>
              <a:rPr b="0" spc="-730" dirty="0">
                <a:latin typeface="Microsoft Sans Serif"/>
                <a:cs typeface="Microsoft Sans Serif"/>
              </a:rPr>
              <a:t> </a:t>
            </a:r>
            <a:r>
              <a:rPr b="0" spc="-5" dirty="0">
                <a:latin typeface="Microsoft Sans Serif"/>
                <a:cs typeface="Microsoft Sans Serif"/>
              </a:rPr>
              <a:t>ставится</a:t>
            </a:r>
            <a:r>
              <a:rPr b="0" spc="25" dirty="0">
                <a:latin typeface="Microsoft Sans Serif"/>
                <a:cs typeface="Microsoft Sans Serif"/>
              </a:rPr>
              <a:t> </a:t>
            </a:r>
            <a:r>
              <a:rPr b="0" spc="-5" dirty="0">
                <a:latin typeface="Microsoft Sans Serif"/>
                <a:cs typeface="Microsoft Sans Serif"/>
              </a:rPr>
              <a:t>0</a:t>
            </a:r>
            <a:r>
              <a:rPr b="0" spc="30" dirty="0">
                <a:latin typeface="Microsoft Sans Serif"/>
                <a:cs typeface="Microsoft Sans Serif"/>
              </a:rPr>
              <a:t> </a:t>
            </a:r>
            <a:r>
              <a:rPr b="0" spc="10" dirty="0">
                <a:latin typeface="Microsoft Sans Serif"/>
                <a:cs typeface="Microsoft Sans Serif"/>
              </a:rPr>
              <a:t>баллов</a:t>
            </a:r>
            <a:r>
              <a:rPr sz="3200" b="0" spc="10" dirty="0">
                <a:latin typeface="Microsoft Sans Serif"/>
                <a:cs typeface="Microsoft Sans Serif"/>
              </a:rPr>
              <a:t>.</a:t>
            </a:r>
            <a:endParaRPr sz="3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24934" cy="456762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90637" y="1747837"/>
            <a:ext cx="7858125" cy="3514725"/>
            <a:chOff x="1290637" y="1747837"/>
            <a:chExt cx="7858125" cy="3514725"/>
          </a:xfrm>
        </p:grpSpPr>
        <p:sp>
          <p:nvSpPr>
            <p:cNvPr id="4" name="object 4"/>
            <p:cNvSpPr/>
            <p:nvPr/>
          </p:nvSpPr>
          <p:spPr>
            <a:xfrm>
              <a:off x="1295400" y="1752600"/>
              <a:ext cx="7848600" cy="3505200"/>
            </a:xfrm>
            <a:custGeom>
              <a:avLst/>
              <a:gdLst/>
              <a:ahLst/>
              <a:cxnLst/>
              <a:rect l="l" t="t" r="r" b="b"/>
              <a:pathLst>
                <a:path w="7848600" h="3505200">
                  <a:moveTo>
                    <a:pt x="7848600" y="0"/>
                  </a:moveTo>
                  <a:lnTo>
                    <a:pt x="0" y="0"/>
                  </a:lnTo>
                  <a:lnTo>
                    <a:pt x="0" y="3505200"/>
                  </a:lnTo>
                  <a:lnTo>
                    <a:pt x="7848600" y="3505200"/>
                  </a:lnTo>
                  <a:lnTo>
                    <a:pt x="784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95400" y="1752600"/>
              <a:ext cx="7848600" cy="3505200"/>
            </a:xfrm>
            <a:custGeom>
              <a:avLst/>
              <a:gdLst/>
              <a:ahLst/>
              <a:cxnLst/>
              <a:rect l="l" t="t" r="r" b="b"/>
              <a:pathLst>
                <a:path w="7848600" h="3505200">
                  <a:moveTo>
                    <a:pt x="0" y="3505200"/>
                  </a:moveTo>
                  <a:lnTo>
                    <a:pt x="7848600" y="3505200"/>
                  </a:lnTo>
                  <a:lnTo>
                    <a:pt x="7848600" y="0"/>
                  </a:lnTo>
                  <a:lnTo>
                    <a:pt x="0" y="0"/>
                  </a:lnTo>
                  <a:lnTo>
                    <a:pt x="0" y="350520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9144000" y="0"/>
                </a:moveTo>
                <a:lnTo>
                  <a:pt x="0" y="0"/>
                </a:lnTo>
                <a:lnTo>
                  <a:pt x="0" y="244475"/>
                </a:lnTo>
                <a:lnTo>
                  <a:pt x="9144000" y="24447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33487" y="152400"/>
            <a:ext cx="7910830" cy="457200"/>
          </a:xfrm>
          <a:custGeom>
            <a:avLst/>
            <a:gdLst/>
            <a:ahLst/>
            <a:cxnLst/>
            <a:rect l="l" t="t" r="r" b="b"/>
            <a:pathLst>
              <a:path w="7910830" h="457200">
                <a:moveTo>
                  <a:pt x="7910449" y="0"/>
                </a:moveTo>
                <a:lnTo>
                  <a:pt x="0" y="0"/>
                </a:lnTo>
                <a:lnTo>
                  <a:pt x="0" y="457200"/>
                </a:lnTo>
                <a:lnTo>
                  <a:pt x="7910449" y="457200"/>
                </a:lnTo>
                <a:lnTo>
                  <a:pt x="7910449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145027" y="112268"/>
            <a:ext cx="41967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2022-23</a:t>
            </a:r>
            <a:r>
              <a:rPr sz="3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учебный</a:t>
            </a:r>
            <a:r>
              <a:rPr sz="3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год</a:t>
            </a:r>
            <a:endParaRPr sz="32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293875" y="812800"/>
          <a:ext cx="7672070" cy="55435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7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883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Критерии</a:t>
                      </a:r>
                      <a:r>
                        <a:rPr sz="180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оценивания</a:t>
                      </a:r>
                      <a:r>
                        <a:rPr sz="18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правильности</a:t>
                      </a:r>
                      <a:r>
                        <a:rPr sz="18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речи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выполнение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заданий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(Р1)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8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8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spc="-1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Соблюдение</a:t>
                      </a:r>
                      <a:r>
                        <a:rPr sz="1400" b="1" spc="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грамматических</a:t>
                      </a:r>
                      <a:r>
                        <a:rPr sz="1400" b="1" spc="-2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норм.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Грамматических</a:t>
                      </a:r>
                      <a:r>
                        <a:rPr sz="1400" spc="-6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ошибок</a:t>
                      </a:r>
                      <a:r>
                        <a:rPr sz="1400" spc="-5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3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нет.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Допущены</a:t>
                      </a:r>
                      <a:r>
                        <a:rPr sz="1400" spc="-2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грамматические</a:t>
                      </a:r>
                      <a:r>
                        <a:rPr sz="1400" spc="-4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ошибки</a:t>
                      </a:r>
                      <a:r>
                        <a:rPr sz="1400" spc="-3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(одна</a:t>
                      </a:r>
                      <a:r>
                        <a:rPr sz="1400" spc="-3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-1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более).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spc="-1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Соблюдение</a:t>
                      </a:r>
                      <a:r>
                        <a:rPr sz="1400" b="1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орфоэпических</a:t>
                      </a:r>
                      <a:r>
                        <a:rPr sz="1400" b="1" spc="-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норм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3492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spc="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Орфоэпических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ошибок </a:t>
                      </a:r>
                      <a:r>
                        <a:rPr sz="1400" spc="-3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нет,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или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допущено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не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более одной орфоэпической </a:t>
                      </a:r>
                      <a:r>
                        <a:rPr sz="1400" spc="-33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ошибки</a:t>
                      </a:r>
                      <a:r>
                        <a:rPr sz="1400" spc="-3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(исключая</a:t>
                      </a:r>
                      <a:r>
                        <a:rPr sz="1400" spc="-2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слово</a:t>
                      </a:r>
                      <a:r>
                        <a:rPr sz="1400" spc="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тексте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с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поставленным</a:t>
                      </a:r>
                      <a:r>
                        <a:rPr sz="1400" spc="-1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ударением).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Допущены</a:t>
                      </a:r>
                      <a:r>
                        <a:rPr sz="1400" spc="-2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орфоэпические</a:t>
                      </a:r>
                      <a:r>
                        <a:rPr sz="1400" spc="-2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ошибки</a:t>
                      </a:r>
                      <a:r>
                        <a:rPr sz="1400" spc="-4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(две</a:t>
                      </a:r>
                      <a:r>
                        <a:rPr sz="1400" spc="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более)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1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Соблюдение</a:t>
                      </a:r>
                      <a:r>
                        <a:rPr sz="1400" b="1" spc="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речевых</a:t>
                      </a:r>
                      <a:r>
                        <a:rPr sz="1400" b="1" spc="-3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норм.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spc="-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Речевых</a:t>
                      </a:r>
                      <a:r>
                        <a:rPr sz="1400" spc="-2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ошибок</a:t>
                      </a:r>
                      <a:r>
                        <a:rPr sz="1400" spc="-3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3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нет,</a:t>
                      </a:r>
                      <a:r>
                        <a:rPr sz="1400" spc="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1400" spc="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допущено</a:t>
                      </a:r>
                      <a:r>
                        <a:rPr sz="1400" spc="-2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не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более</a:t>
                      </a:r>
                      <a:r>
                        <a:rPr sz="1400" spc="-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трёх</a:t>
                      </a:r>
                      <a:r>
                        <a:rPr sz="1400" spc="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речевых</a:t>
                      </a:r>
                      <a:r>
                        <a:rPr sz="1400" spc="-2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ошибок.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Допущены</a:t>
                      </a:r>
                      <a:r>
                        <a:rPr sz="1400" spc="-2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речевые</a:t>
                      </a:r>
                      <a:r>
                        <a:rPr sz="1400" spc="-3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ошибки</a:t>
                      </a:r>
                      <a:r>
                        <a:rPr sz="1400" spc="-3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(четыре</a:t>
                      </a:r>
                      <a:r>
                        <a:rPr sz="1400" spc="-2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-1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более).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ИСК.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Искажения</a:t>
                      </a:r>
                      <a:r>
                        <a:rPr sz="1400" b="1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слов.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7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Искажений</a:t>
                      </a:r>
                      <a:r>
                        <a:rPr sz="1400" spc="-5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слов</a:t>
                      </a:r>
                      <a:r>
                        <a:rPr sz="1400" spc="-1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3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нет.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Допущены</a:t>
                      </a:r>
                      <a:r>
                        <a:rPr sz="1400" spc="-2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искажения</a:t>
                      </a:r>
                      <a:r>
                        <a:rPr sz="1400" spc="-2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слов </a:t>
                      </a:r>
                      <a:r>
                        <a:rPr sz="1400" spc="-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(одно</a:t>
                      </a:r>
                      <a:r>
                        <a:rPr sz="1400" spc="-3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более).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1475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Максимальное</a:t>
                      </a:r>
                      <a:r>
                        <a:rPr sz="1400" b="1" spc="-2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количество</a:t>
                      </a:r>
                      <a:r>
                        <a:rPr sz="1400" b="1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баллов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1293875" y="5248275"/>
            <a:ext cx="7685405" cy="0"/>
          </a:xfrm>
          <a:custGeom>
            <a:avLst/>
            <a:gdLst/>
            <a:ahLst/>
            <a:cxnLst/>
            <a:rect l="l" t="t" r="r" b="b"/>
            <a:pathLst>
              <a:path w="7685405">
                <a:moveTo>
                  <a:pt x="0" y="0"/>
                </a:moveTo>
                <a:lnTo>
                  <a:pt x="768502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24934" cy="456762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90637" y="1747837"/>
            <a:ext cx="7858125" cy="3514725"/>
            <a:chOff x="1290637" y="1747837"/>
            <a:chExt cx="7858125" cy="3514725"/>
          </a:xfrm>
        </p:grpSpPr>
        <p:sp>
          <p:nvSpPr>
            <p:cNvPr id="4" name="object 4"/>
            <p:cNvSpPr/>
            <p:nvPr/>
          </p:nvSpPr>
          <p:spPr>
            <a:xfrm>
              <a:off x="1295400" y="1752600"/>
              <a:ext cx="7848600" cy="3505200"/>
            </a:xfrm>
            <a:custGeom>
              <a:avLst/>
              <a:gdLst/>
              <a:ahLst/>
              <a:cxnLst/>
              <a:rect l="l" t="t" r="r" b="b"/>
              <a:pathLst>
                <a:path w="7848600" h="3505200">
                  <a:moveTo>
                    <a:pt x="7848600" y="0"/>
                  </a:moveTo>
                  <a:lnTo>
                    <a:pt x="0" y="0"/>
                  </a:lnTo>
                  <a:lnTo>
                    <a:pt x="0" y="3505200"/>
                  </a:lnTo>
                  <a:lnTo>
                    <a:pt x="7848600" y="3505200"/>
                  </a:lnTo>
                  <a:lnTo>
                    <a:pt x="784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95400" y="1752600"/>
              <a:ext cx="7848600" cy="3505200"/>
            </a:xfrm>
            <a:custGeom>
              <a:avLst/>
              <a:gdLst/>
              <a:ahLst/>
              <a:cxnLst/>
              <a:rect l="l" t="t" r="r" b="b"/>
              <a:pathLst>
                <a:path w="7848600" h="3505200">
                  <a:moveTo>
                    <a:pt x="0" y="3505200"/>
                  </a:moveTo>
                  <a:lnTo>
                    <a:pt x="7848600" y="3505200"/>
                  </a:lnTo>
                  <a:lnTo>
                    <a:pt x="7848600" y="0"/>
                  </a:lnTo>
                  <a:lnTo>
                    <a:pt x="0" y="0"/>
                  </a:lnTo>
                  <a:lnTo>
                    <a:pt x="0" y="350520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0" y="6613525"/>
            <a:ext cx="9144000" cy="244475"/>
          </a:xfrm>
          <a:custGeom>
            <a:avLst/>
            <a:gdLst/>
            <a:ahLst/>
            <a:cxnLst/>
            <a:rect l="l" t="t" r="r" b="b"/>
            <a:pathLst>
              <a:path w="9144000" h="244475">
                <a:moveTo>
                  <a:pt x="9144000" y="0"/>
                </a:moveTo>
                <a:lnTo>
                  <a:pt x="0" y="0"/>
                </a:lnTo>
                <a:lnTo>
                  <a:pt x="0" y="244475"/>
                </a:lnTo>
                <a:lnTo>
                  <a:pt x="9144000" y="24447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68157" y="6669728"/>
            <a:ext cx="48069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b="1" spc="10" dirty="0">
                <a:solidFill>
                  <a:srgbClr val="FFFFFF"/>
                </a:solidFill>
                <a:latin typeface="Arial"/>
                <a:cs typeface="Arial"/>
              </a:rPr>
              <a:t>ww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w.</a:t>
            </a: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23950" y="247650"/>
            <a:ext cx="7315200" cy="58102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34925" rIns="0" bIns="0" rtlCol="0">
            <a:spAutoFit/>
          </a:bodyPr>
          <a:lstStyle/>
          <a:p>
            <a:pPr marL="109220" algn="ctr">
              <a:lnSpc>
                <a:spcPct val="100000"/>
              </a:lnSpc>
              <a:spcBef>
                <a:spcPts val="27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2022-23</a:t>
            </a:r>
            <a:r>
              <a:rPr sz="3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учебный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год</a:t>
            </a:r>
            <a:endParaRPr sz="32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555625" y="822325"/>
          <a:ext cx="7800975" cy="60070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2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883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Критерии</a:t>
                      </a:r>
                      <a:r>
                        <a:rPr sz="1800" b="1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оценивания</a:t>
                      </a:r>
                      <a:r>
                        <a:rPr sz="18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правильности</a:t>
                      </a:r>
                      <a:r>
                        <a:rPr sz="18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речи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выполнение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заданий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(Р2)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8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8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400" b="1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400" b="1" spc="-1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Соблюдение</a:t>
                      </a:r>
                      <a:r>
                        <a:rPr sz="1400" b="1" spc="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грамматических</a:t>
                      </a:r>
                      <a:r>
                        <a:rPr sz="1400" b="1" spc="-2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норм.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Грамматических</a:t>
                      </a:r>
                      <a:r>
                        <a:rPr sz="1400" spc="-6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ошибок</a:t>
                      </a:r>
                      <a:r>
                        <a:rPr sz="1400" spc="-5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3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нет.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0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Допущены</a:t>
                      </a:r>
                      <a:r>
                        <a:rPr sz="1400" spc="-2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грамматические</a:t>
                      </a:r>
                      <a:r>
                        <a:rPr sz="1400" spc="-4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ошибки</a:t>
                      </a:r>
                      <a:r>
                        <a:rPr sz="1400" spc="-3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(одна</a:t>
                      </a:r>
                      <a:r>
                        <a:rPr sz="1400" spc="-3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-1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более).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b="1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b="1" spc="-1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Соблюдение</a:t>
                      </a:r>
                      <a:r>
                        <a:rPr sz="1400" b="1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орфоэпических</a:t>
                      </a:r>
                      <a:r>
                        <a:rPr sz="1400" b="1" spc="-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норм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2047239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spc="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Орфоэпических</a:t>
                      </a:r>
                      <a:r>
                        <a:rPr sz="1400" spc="-4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ошибок</a:t>
                      </a:r>
                      <a:r>
                        <a:rPr sz="1400" spc="-4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3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нет,</a:t>
                      </a:r>
                      <a:r>
                        <a:rPr sz="1400" spc="-4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1400" spc="-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допущено</a:t>
                      </a:r>
                      <a:r>
                        <a:rPr sz="1400" spc="-2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400" spc="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более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двух </a:t>
                      </a:r>
                      <a:r>
                        <a:rPr sz="1400" spc="-33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орфоэпических</a:t>
                      </a:r>
                      <a:r>
                        <a:rPr sz="1400" spc="-5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ошибок.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0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Допущены</a:t>
                      </a:r>
                      <a:r>
                        <a:rPr sz="1400" spc="-2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орфоэпические</a:t>
                      </a:r>
                      <a:r>
                        <a:rPr sz="1400" spc="-2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ошибки</a:t>
                      </a:r>
                      <a:r>
                        <a:rPr sz="1400" spc="-4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(три</a:t>
                      </a:r>
                      <a:r>
                        <a:rPr sz="1400" spc="-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более)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b="1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b="1" spc="-1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Соблюдение</a:t>
                      </a:r>
                      <a:r>
                        <a:rPr sz="1400" b="1" spc="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речевых</a:t>
                      </a:r>
                      <a:r>
                        <a:rPr sz="1400" b="1" spc="-3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норм.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spc="-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Речевых</a:t>
                      </a:r>
                      <a:r>
                        <a:rPr sz="1400" spc="-2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ошибок</a:t>
                      </a:r>
                      <a:r>
                        <a:rPr sz="1400" spc="-3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3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нет,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или</a:t>
                      </a:r>
                      <a:r>
                        <a:rPr sz="1400" spc="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допущено</a:t>
                      </a:r>
                      <a:r>
                        <a:rPr sz="1400" spc="-2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400" spc="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более</a:t>
                      </a:r>
                      <a:r>
                        <a:rPr sz="1400" spc="-1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трёх</a:t>
                      </a:r>
                      <a:r>
                        <a:rPr sz="1400" spc="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речевых</a:t>
                      </a:r>
                      <a:r>
                        <a:rPr sz="1400" spc="-2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ошибок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0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Допущены</a:t>
                      </a:r>
                      <a:r>
                        <a:rPr sz="1400" spc="-2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речевые</a:t>
                      </a:r>
                      <a:r>
                        <a:rPr sz="1400" spc="-3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ошибки</a:t>
                      </a:r>
                      <a:r>
                        <a:rPr sz="1400" spc="-3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(четыре</a:t>
                      </a:r>
                      <a:r>
                        <a:rPr sz="1400" spc="-3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1400" spc="-1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более)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72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1400" b="1" spc="-2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РО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53403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spc="-1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Речь </a:t>
                      </a:r>
                      <a:r>
                        <a:rPr sz="1400" b="1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400" b="1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целом отличается </a:t>
                      </a:r>
                      <a:r>
                        <a:rPr sz="1400" b="1" spc="-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богатством </a:t>
                      </a:r>
                      <a:r>
                        <a:rPr sz="1400" b="1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00" b="1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точностью словаря, используются </a:t>
                      </a:r>
                      <a:r>
                        <a:rPr sz="1400" b="1" spc="-33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разнообразные</a:t>
                      </a:r>
                      <a:r>
                        <a:rPr sz="1400" b="1" spc="-3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синтаксические</a:t>
                      </a:r>
                      <a:r>
                        <a:rPr sz="1400" b="1" spc="4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конструкции.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525" marR="33020" indent="4381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400" b="1" spc="-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этому </a:t>
                      </a:r>
                      <a:r>
                        <a:rPr sz="1400" b="1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критерию </a:t>
                      </a:r>
                      <a:r>
                        <a:rPr sz="1400" b="1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участник </a:t>
                      </a:r>
                      <a:r>
                        <a:rPr sz="1400" b="1" spc="-2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итогового </a:t>
                      </a:r>
                      <a:r>
                        <a:rPr sz="1400" b="1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собеседования получает </a:t>
                      </a:r>
                      <a:r>
                        <a:rPr sz="1400" b="1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sz="1400" b="1" spc="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балл </a:t>
                      </a:r>
                      <a:r>
                        <a:rPr sz="1400" b="1" spc="-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только </a:t>
                      </a:r>
                      <a:r>
                        <a:rPr sz="1400" b="1" spc="-33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b="1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случае,</a:t>
                      </a:r>
                      <a:r>
                        <a:rPr sz="1400" b="1" spc="-2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если</a:t>
                      </a:r>
                      <a:r>
                        <a:rPr sz="1400" b="1" spc="2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b="1" spc="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балл</a:t>
                      </a:r>
                      <a:r>
                        <a:rPr sz="1400" b="1" spc="-2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получен по</a:t>
                      </a:r>
                      <a:r>
                        <a:rPr sz="1400" b="1" spc="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критерию</a:t>
                      </a:r>
                      <a:r>
                        <a:rPr sz="1400" b="1" spc="2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«Соблюдение</a:t>
                      </a:r>
                      <a:r>
                        <a:rPr sz="1400" b="1" spc="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речевых</a:t>
                      </a:r>
                      <a:r>
                        <a:rPr sz="1400" b="1" spc="-2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норм»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5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spc="-1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Речь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отличается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бедностью</a:t>
                      </a:r>
                      <a:r>
                        <a:rPr sz="1400" spc="-2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и/или</a:t>
                      </a:r>
                      <a:r>
                        <a:rPr sz="1400" spc="-1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неточностью</a:t>
                      </a:r>
                      <a:r>
                        <a:rPr sz="1400" spc="-3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словаря,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и/или</a:t>
                      </a:r>
                      <a:r>
                        <a:rPr sz="1400" spc="-1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используются</a:t>
                      </a:r>
                      <a:r>
                        <a:rPr sz="1400" spc="2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однотипные</a:t>
                      </a:r>
                      <a:r>
                        <a:rPr sz="1400" spc="-3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синтаксические</a:t>
                      </a:r>
                      <a:r>
                        <a:rPr sz="1400" spc="-3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конструкции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40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117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911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Максимальное</a:t>
                      </a:r>
                      <a:r>
                        <a:rPr sz="1400" b="1" spc="-20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количество</a:t>
                      </a:r>
                      <a:r>
                        <a:rPr sz="1400" b="1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баллов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400" b="1" dirty="0">
                          <a:solidFill>
                            <a:srgbClr val="173883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85199" y="944562"/>
            <a:ext cx="4684776" cy="53054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58051" y="6159500"/>
            <a:ext cx="65024" cy="6508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518400" y="6159500"/>
            <a:ext cx="827150" cy="65087"/>
            <a:chOff x="7518400" y="6159500"/>
            <a:chExt cx="827150" cy="65087"/>
          </a:xfrm>
        </p:grpSpPr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18400" y="6159500"/>
              <a:ext cx="65150" cy="650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80400" y="6159500"/>
              <a:ext cx="65150" cy="65087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233487" y="266700"/>
            <a:ext cx="7910830" cy="476250"/>
          </a:xfrm>
          <a:custGeom>
            <a:avLst/>
            <a:gdLst/>
            <a:ahLst/>
            <a:cxnLst/>
            <a:rect l="l" t="t" r="r" b="b"/>
            <a:pathLst>
              <a:path w="7910830" h="476250">
                <a:moveTo>
                  <a:pt x="7910449" y="0"/>
                </a:moveTo>
                <a:lnTo>
                  <a:pt x="0" y="0"/>
                </a:lnTo>
                <a:lnTo>
                  <a:pt x="0" y="476250"/>
                </a:lnTo>
                <a:lnTo>
                  <a:pt x="7910449" y="476250"/>
                </a:lnTo>
                <a:lnTo>
                  <a:pt x="7910449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07642" y="236042"/>
            <a:ext cx="70694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Изменения</a:t>
            </a:r>
            <a:r>
              <a:rPr sz="3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2023-24</a:t>
            </a:r>
            <a:r>
              <a:rPr sz="3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учебном</a:t>
            </a:r>
            <a:r>
              <a:rPr sz="3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году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42987" y="171450"/>
            <a:ext cx="8101330" cy="619125"/>
          </a:xfrm>
          <a:custGeom>
            <a:avLst/>
            <a:gdLst/>
            <a:ahLst/>
            <a:cxnLst/>
            <a:rect l="l" t="t" r="r" b="b"/>
            <a:pathLst>
              <a:path w="8101330" h="619125">
                <a:moveTo>
                  <a:pt x="8100949" y="0"/>
                </a:moveTo>
                <a:lnTo>
                  <a:pt x="0" y="0"/>
                </a:lnTo>
                <a:lnTo>
                  <a:pt x="0" y="619125"/>
                </a:lnTo>
                <a:lnTo>
                  <a:pt x="8100949" y="619125"/>
                </a:lnTo>
                <a:lnTo>
                  <a:pt x="8100949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28445" y="212293"/>
            <a:ext cx="70700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Изменения</a:t>
            </a:r>
            <a:r>
              <a:rPr sz="3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2023-24</a:t>
            </a:r>
            <a:r>
              <a:rPr sz="3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учебном</a:t>
            </a:r>
            <a:r>
              <a:rPr sz="3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году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36319" y="2279345"/>
            <a:ext cx="62604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B4CCE1"/>
              </a:buClr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3600" b="1" spc="-5" dirty="0">
                <a:solidFill>
                  <a:srgbClr val="173883"/>
                </a:solidFill>
                <a:latin typeface="Arial"/>
                <a:cs typeface="Arial"/>
              </a:rPr>
              <a:t>Изменилась</a:t>
            </a:r>
            <a:r>
              <a:rPr sz="3600" b="1" spc="-4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173883"/>
                </a:solidFill>
                <a:latin typeface="Arial"/>
                <a:cs typeface="Arial"/>
              </a:rPr>
              <a:t>система</a:t>
            </a:r>
            <a:endParaRPr sz="3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600" b="1" spc="-5" dirty="0">
                <a:solidFill>
                  <a:srgbClr val="173883"/>
                </a:solidFill>
                <a:latin typeface="Arial"/>
                <a:cs typeface="Arial"/>
              </a:rPr>
              <a:t>оценивания</a:t>
            </a:r>
            <a:r>
              <a:rPr sz="3600" b="1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173883"/>
                </a:solidFill>
                <a:latin typeface="Arial"/>
                <a:cs typeface="Arial"/>
              </a:rPr>
              <a:t>заданий </a:t>
            </a:r>
            <a:r>
              <a:rPr sz="3600" b="1" dirty="0">
                <a:solidFill>
                  <a:srgbClr val="173883"/>
                </a:solidFill>
                <a:latin typeface="Arial"/>
                <a:cs typeface="Arial"/>
              </a:rPr>
              <a:t>1</a:t>
            </a:r>
            <a:r>
              <a:rPr sz="3600" b="1" spc="-15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173883"/>
                </a:solidFill>
                <a:latin typeface="Arial"/>
                <a:cs typeface="Arial"/>
              </a:rPr>
              <a:t>и</a:t>
            </a:r>
            <a:r>
              <a:rPr sz="3600" b="1" spc="-10" dirty="0">
                <a:solidFill>
                  <a:srgbClr val="173883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173883"/>
                </a:solidFill>
                <a:latin typeface="Arial"/>
                <a:cs typeface="Arial"/>
              </a:rPr>
              <a:t>2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1320</Words>
  <Application>Microsoft Office PowerPoint</Application>
  <PresentationFormat>Экран (4:3)</PresentationFormat>
  <Paragraphs>195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Arial Black</vt:lpstr>
      <vt:lpstr>Calibri</vt:lpstr>
      <vt:lpstr>Microsoft Sans Serif</vt:lpstr>
      <vt:lpstr>Times New Roman</vt:lpstr>
      <vt:lpstr>Verdana</vt:lpstr>
      <vt:lpstr>Office Theme</vt:lpstr>
      <vt:lpstr>Итоговое собеседование в 2024 году:  изменения в демоверсии и система подготовки девятиклассников</vt:lpstr>
      <vt:lpstr>Изменения в КИМ 2024 года</vt:lpstr>
      <vt:lpstr>Модель КИМ итогового  собеседования 2024 года</vt:lpstr>
      <vt:lpstr>График проведения итогового  собеседования в 2024 году</vt:lpstr>
      <vt:lpstr>Изменения в КИМ итогового  собеседования 2024 года</vt:lpstr>
      <vt:lpstr>2022-23 учебный год</vt:lpstr>
      <vt:lpstr>2022-23 учебный год</vt:lpstr>
      <vt:lpstr>Изменения в 2023-24 учебном году</vt:lpstr>
      <vt:lpstr>Презентация PowerPoint</vt:lpstr>
      <vt:lpstr>Задание 1</vt:lpstr>
      <vt:lpstr>Задание 2</vt:lpstr>
      <vt:lpstr>Задание 2</vt:lpstr>
      <vt:lpstr>Изменения в 2023 – 24 учебном году</vt:lpstr>
      <vt:lpstr>Задание 1</vt:lpstr>
      <vt:lpstr>Задание 1</vt:lpstr>
      <vt:lpstr>Задание 1</vt:lpstr>
      <vt:lpstr>Задание 1</vt:lpstr>
      <vt:lpstr>Задание 1</vt:lpstr>
      <vt:lpstr>Задание 1</vt:lpstr>
      <vt:lpstr>Задание 2</vt:lpstr>
      <vt:lpstr>Задание 2</vt:lpstr>
      <vt:lpstr>Задание 3</vt:lpstr>
      <vt:lpstr>Часть 2. Задание 3</vt:lpstr>
      <vt:lpstr>Задание 3. Описание</vt:lpstr>
      <vt:lpstr>Задание 3. Описание</vt:lpstr>
      <vt:lpstr>Задание 3. Описание</vt:lpstr>
      <vt:lpstr>Задание 3. Повествование</vt:lpstr>
      <vt:lpstr>Задание 3. Рассуждение</vt:lpstr>
      <vt:lpstr>Задание 3. Рассуждение</vt:lpstr>
      <vt:lpstr>Задание 4. Диалог</vt:lpstr>
      <vt:lpstr>Задание 4. Диалог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2 Template</dc:title>
  <dc:creator>Presentation Magazine</dc:creator>
  <cp:lastModifiedBy>Елена</cp:lastModifiedBy>
  <cp:revision>1</cp:revision>
  <dcterms:created xsi:type="dcterms:W3CDTF">2024-01-16T04:22:30Z</dcterms:created>
  <dcterms:modified xsi:type="dcterms:W3CDTF">2024-01-16T04:29:44Z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2024-01-16T00:00:00Z</vt:filetime>
  </property>
</Properties>
</file>