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8" r:id="rId2"/>
    <p:sldId id="257" r:id="rId3"/>
    <p:sldId id="274" r:id="rId4"/>
    <p:sldId id="259" r:id="rId5"/>
    <p:sldId id="270" r:id="rId6"/>
    <p:sldId id="260" r:id="rId7"/>
    <p:sldId id="261" r:id="rId8"/>
    <p:sldId id="263" r:id="rId9"/>
    <p:sldId id="265" r:id="rId10"/>
    <p:sldId id="275" r:id="rId11"/>
    <p:sldId id="272" r:id="rId12"/>
    <p:sldId id="276" r:id="rId13"/>
    <p:sldId id="282" r:id="rId14"/>
    <p:sldId id="285" r:id="rId15"/>
    <p:sldId id="286" r:id="rId16"/>
    <p:sldId id="287" r:id="rId17"/>
    <p:sldId id="289" r:id="rId18"/>
    <p:sldId id="290" r:id="rId19"/>
    <p:sldId id="291" r:id="rId20"/>
    <p:sldId id="292" r:id="rId2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39" b="11938"/>
          <a:stretch>
            <a:fillRect/>
          </a:stretch>
        </p:blipFill>
        <p:spPr bwMode="auto">
          <a:xfrm>
            <a:off x="0" y="5357813"/>
            <a:ext cx="3286125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58"/>
          <a:stretch>
            <a:fillRect/>
          </a:stretch>
        </p:blipFill>
        <p:spPr bwMode="auto">
          <a:xfrm>
            <a:off x="8215313" y="5175250"/>
            <a:ext cx="928687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13" cy="365125"/>
          </a:xfrm>
        </p:spPr>
        <p:txBody>
          <a:bodyPr/>
          <a:lstStyle>
            <a:lvl1pPr>
              <a:defRPr smtClean="0"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fld id="{CD9539FB-3709-4166-A676-6418E1C8F1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858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919D5-790C-43FA-9404-D537BAF333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964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5960B-8607-4677-8B6D-769170383BE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427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04CC1-BB99-4903-BB70-CBDDA5B66C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855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A7265-698B-4E33-B6E0-F9C7674D0B4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899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AFE79-372F-4289-9CCE-704490AA1D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3834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F8E05-DB42-43BB-8D48-8717CFD37B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4109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BDC1B-5AD6-47FD-8742-0D4B4B5062A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4808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88E29-8B2D-45B2-8826-809C695DF3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045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94CBA-D807-452B-A159-743E7EA3AE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730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74EAB-CDFB-40D0-A627-DB3679C7D7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803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4" cstate="print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39" b="11938"/>
          <a:stretch>
            <a:fillRect/>
          </a:stretch>
        </p:blipFill>
        <p:spPr bwMode="auto">
          <a:xfrm>
            <a:off x="0" y="5357813"/>
            <a:ext cx="3286125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58"/>
          <a:stretch>
            <a:fillRect/>
          </a:stretch>
        </p:blipFill>
        <p:spPr bwMode="auto">
          <a:xfrm>
            <a:off x="8215313" y="5175250"/>
            <a:ext cx="928687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313"/>
            <a:ext cx="9144000" cy="1143000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30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71625"/>
            <a:ext cx="8229600" cy="455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49E2E98-18A1-4B58-8242-EBF628992D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F2F2F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4"/>
          <p:cNvSpPr>
            <a:spLocks noGrp="1" noChangeArrowheads="1"/>
          </p:cNvSpPr>
          <p:nvPr>
            <p:ph type="title"/>
          </p:nvPr>
        </p:nvSpPr>
        <p:spPr>
          <a:xfrm>
            <a:off x="468313" y="1844675"/>
            <a:ext cx="8064500" cy="31686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Родительский лекторий:</a:t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«Как преодолеть </a:t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трудности в учебе?»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Текст 1"/>
          <p:cNvSpPr>
            <a:spLocks noGrp="1"/>
          </p:cNvSpPr>
          <p:nvPr>
            <p:ph type="body" idx="1"/>
          </p:nvPr>
        </p:nvSpPr>
        <p:spPr>
          <a:xfrm>
            <a:off x="5148263" y="6092825"/>
            <a:ext cx="3255962" cy="620713"/>
          </a:xfrm>
        </p:spPr>
        <p:txBody>
          <a:bodyPr/>
          <a:lstStyle/>
          <a:p>
            <a:pPr algn="ctr">
              <a:defRPr/>
            </a:pPr>
            <a:r>
              <a:rPr lang="ru-RU" altLang="ru-RU" sz="1800" dirty="0" smtClean="0">
                <a:solidFill>
                  <a:schemeClr val="bg1">
                    <a:lumMod val="65000"/>
                  </a:schemeClr>
                </a:solidFill>
              </a:rPr>
              <a:t>Презентацию подготовила заместитель директора по УВР Мусатова А.А.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8" y="1571625"/>
            <a:ext cx="8358187" cy="4500563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 должны говорить ребенку: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“Как хорошо, что ты у нас родился”</a:t>
            </a:r>
          </a:p>
          <a:p>
            <a:pPr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“Я рада тебя видеть”</a:t>
            </a:r>
          </a:p>
          <a:p>
            <a:pPr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“Ты мне нравишься”</a:t>
            </a:r>
          </a:p>
          <a:p>
            <a:pPr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“Я люблю, когда ты дома”</a:t>
            </a:r>
          </a:p>
          <a:p>
            <a:pPr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“Мне хорошо, когда мы вместе”</a:t>
            </a:r>
          </a:p>
          <a:p>
            <a:pPr>
              <a:buFont typeface="Arial" charset="0"/>
              <a:buNone/>
              <a:defRPr/>
            </a:pPr>
            <a:endParaRPr lang="ru-RU" sz="5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9050" y="1125538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Памятка для родителей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463" y="2133600"/>
            <a:ext cx="8855075" cy="5183188"/>
          </a:xfrm>
        </p:spPr>
        <p:txBody>
          <a:bodyPr/>
          <a:lstStyle/>
          <a:p>
            <a:pPr>
              <a:spcBef>
                <a:spcPts val="0"/>
              </a:spcBef>
              <a:buFont typeface="Arial" charset="0"/>
              <a:buNone/>
              <a:defRPr/>
            </a:pP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Учеба требует немало сил.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Одни ученики схватывают все на лету, другие нет.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одних сильно развита способность слушать, и они могут вполне хорошо воспринимать информацию на слух. У других же развито зрительное восприятие – материал при этом лучше усваивается при чтении. А кому-то нужно и слышать и видеть материал. 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Понаблюдайте за своим ребенком, что ему необходимо для усвоения знаний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charset="0"/>
              <a:buNone/>
              <a:defRPr/>
            </a:pPr>
            <a:endParaRPr lang="ru-RU" dirty="0" smtClean="0">
              <a:latin typeface="Calibri" pitchFamily="34" charset="0"/>
            </a:endParaRP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-12700" y="1389063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Оказывается, более двух третей неуспевающих потенциально способны, но эти способности не получили развития по разным причинам.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4929188"/>
            <a:ext cx="3500438" cy="19383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Вероятно, одной из таких причин явилось неумение (а иногда и нежелание) вовремя оказать поддержку своему ребенку в учебной деятельности.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86438" y="4929188"/>
            <a:ext cx="3357562" cy="19383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Успеваемость порой не соответствует уровню собственных возможностей учащегося.</a:t>
            </a:r>
          </a:p>
        </p:txBody>
      </p:sp>
      <p:pic>
        <p:nvPicPr>
          <p:cNvPr id="14341" name="i-main-pic" descr="Картинка 2 из 259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988" y="2565400"/>
            <a:ext cx="3024187" cy="385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Стрелка вправо 5"/>
          <p:cNvSpPr/>
          <p:nvPr/>
        </p:nvSpPr>
        <p:spPr>
          <a:xfrm>
            <a:off x="3857625" y="5214938"/>
            <a:ext cx="1714500" cy="428625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25475" y="2997200"/>
            <a:ext cx="7969250" cy="1890713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Char char="•"/>
              <a:defRPr/>
            </a:pPr>
            <a:endParaRPr lang="ru-RU" altLang="ru-RU" sz="2200" dirty="0" smtClean="0">
              <a:solidFill>
                <a:srgbClr val="800000"/>
              </a:solidFill>
            </a:endParaRPr>
          </a:p>
          <a:p>
            <a:pPr algn="ctr" eaLnBrk="1" hangingPunct="1">
              <a:buFontTx/>
              <a:buChar char="•"/>
              <a:defRPr/>
            </a:pPr>
            <a:endParaRPr lang="ru-RU" altLang="ru-RU" sz="2200" dirty="0" smtClean="0">
              <a:solidFill>
                <a:srgbClr val="800000"/>
              </a:solidFill>
            </a:endParaRPr>
          </a:p>
          <a:p>
            <a:pPr algn="ctr" eaLnBrk="1" hangingPunct="1">
              <a:defRPr/>
            </a:pPr>
            <a:endParaRPr lang="ru-RU" altLang="ru-RU" sz="2200" dirty="0" smtClean="0">
              <a:solidFill>
                <a:srgbClr val="800000"/>
              </a:solidFill>
            </a:endParaRPr>
          </a:p>
          <a:p>
            <a:pPr algn="ctr" eaLnBrk="1" hangingPunct="1">
              <a:defRPr/>
            </a:pPr>
            <a:endParaRPr lang="ru-RU" altLang="ru-RU" sz="2200" dirty="0" smtClean="0">
              <a:solidFill>
                <a:srgbClr val="800000"/>
              </a:solidFill>
            </a:endParaRPr>
          </a:p>
          <a:p>
            <a:pPr algn="ctr" eaLnBrk="1" hangingPunct="1">
              <a:defRPr/>
            </a:pPr>
            <a:endParaRPr lang="ru-RU" altLang="ru-RU" sz="2200" dirty="0" smtClean="0">
              <a:solidFill>
                <a:srgbClr val="800000"/>
              </a:solidFill>
            </a:endParaRPr>
          </a:p>
          <a:p>
            <a:pPr algn="ctr" eaLnBrk="1" hangingPunct="1">
              <a:defRPr/>
            </a:pPr>
            <a:endParaRPr lang="ru-RU" altLang="ru-RU" sz="2200" b="1" i="1" dirty="0" smtClean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Char char="•"/>
              <a:defRPr/>
            </a:pPr>
            <a:r>
              <a:rPr lang="ru-RU" altLang="ru-RU" sz="2600" b="1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трудности</a:t>
            </a:r>
          </a:p>
          <a:p>
            <a:pPr algn="ctr" eaLnBrk="1" hangingPunct="1">
              <a:defRPr/>
            </a:pPr>
            <a:endParaRPr lang="ru-RU" altLang="ru-RU" sz="1100" b="1" i="1" dirty="0" smtClean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Char char="•"/>
              <a:defRPr/>
            </a:pPr>
            <a:r>
              <a:rPr lang="ru-RU" altLang="ru-RU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Желание привлечь к себе внимание взрослых</a:t>
            </a:r>
          </a:p>
          <a:p>
            <a:pPr algn="ctr" eaLnBrk="1" hangingPunct="1">
              <a:defRPr/>
            </a:pPr>
            <a:r>
              <a:rPr lang="ru-RU" altLang="ru-RU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buFontTx/>
              <a:buChar char="•"/>
              <a:defRPr/>
            </a:pPr>
            <a:r>
              <a:rPr lang="ru-RU" altLang="ru-RU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Избалованность </a:t>
            </a:r>
          </a:p>
          <a:p>
            <a:pPr algn="ctr" eaLnBrk="1" hangingPunct="1">
              <a:defRPr/>
            </a:pPr>
            <a:endParaRPr lang="ru-RU" altLang="ru-RU" sz="1400" b="1" i="1" dirty="0" smtClean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Char char="•"/>
              <a:defRPr/>
            </a:pPr>
            <a:r>
              <a:rPr lang="ru-RU" altLang="ru-RU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 неудачи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95300" y="903288"/>
            <a:ext cx="8472488" cy="150018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FF0000"/>
                </a:solidFill>
              </a:rPr>
              <a:t>ПРИЧИНЫ,</a:t>
            </a:r>
            <a:r>
              <a:rPr lang="ru-RU" dirty="0" smtClean="0"/>
              <a:t> 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" y="2241550"/>
            <a:ext cx="8229600" cy="15113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>
                <a:solidFill>
                  <a:srgbClr val="FF0000"/>
                </a:solidFill>
              </a:rPr>
              <a:t>	</a:t>
            </a:r>
            <a:r>
              <a:rPr lang="ru-RU" altLang="ru-RU" sz="2600" smtClean="0">
                <a:solidFill>
                  <a:srgbClr val="FF0000"/>
                </a:solidFill>
              </a:rPr>
              <a:t>ПО КОТОРЫМ РЕБЁНОК НЕ СПРАВЛЯЕТСЯ </a:t>
            </a:r>
          </a:p>
          <a:p>
            <a:pPr algn="ctr" eaLnBrk="1" hangingPunct="1">
              <a:buFontTx/>
              <a:buNone/>
            </a:pPr>
            <a:r>
              <a:rPr lang="ru-RU" altLang="ru-RU" sz="2600" smtClean="0">
                <a:solidFill>
                  <a:srgbClr val="FF0000"/>
                </a:solidFill>
              </a:rPr>
              <a:t>СО ШКОЛЬНОЙ ПРОГРАММОЙ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250825" y="333375"/>
            <a:ext cx="8642350" cy="63373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-71438" y="1052513"/>
            <a:ext cx="9144001" cy="14605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ДЕЛАТЬ,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892300"/>
            <a:ext cx="8642350" cy="863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320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заставить трудиться крайне сложно</a:t>
            </a:r>
            <a:endParaRPr lang="ru-RU" altLang="ru-RU" sz="12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2997200"/>
            <a:ext cx="8640762" cy="24479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3200" smtClean="0"/>
              <a:t>	</a:t>
            </a:r>
            <a:r>
              <a:rPr lang="ru-RU" altLang="ru-RU" sz="320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найти такую </a:t>
            </a:r>
            <a:r>
              <a:rPr lang="ru-RU" altLang="ru-RU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мотивацию</a:t>
            </a:r>
            <a:r>
              <a:rPr lang="ru-RU" altLang="ru-RU" sz="320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ребенку захотелось выполнить предложенную работу, чтобы не только результат, но и сам процесс выполнения работы был для ребенка приятен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3200" smtClean="0"/>
          </a:p>
        </p:txBody>
      </p:sp>
      <p:pic>
        <p:nvPicPr>
          <p:cNvPr id="16390" name="Picture 6" descr="ar12477132987004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850" y="1316038"/>
            <a:ext cx="1439863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1484313"/>
            <a:ext cx="8229600" cy="2857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ЗАМЕТКУ РОДИТЕЛЯМ</a:t>
            </a:r>
            <a:b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НЕЛЬЗЯ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ставить какие-либо условия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351837" cy="28067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приучает ребенка заниматься только ради чего-то, а вы объясните для чего это надо и как в жизни пригодится.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Учение из страха быть наказанным приводит к тому, что у ребенка вырабатывается отвращение к учебе и школе.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Помните, что ведь школа рано или поздно закончится, а ваши отношения останутся!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63373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defRPr/>
            </a:pPr>
            <a:endParaRPr lang="ru-RU" altLang="ru-RU" sz="28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485775" y="1384300"/>
            <a:ext cx="8229600" cy="92233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ЗАМЕТКУ РОДИТЕЛЯМ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9900" y="2708275"/>
            <a:ext cx="8229600" cy="288131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4000" smtClean="0"/>
              <a:t>	</a:t>
            </a:r>
            <a:r>
              <a:rPr lang="ru-RU" altLang="ru-RU" sz="4000" i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нужно  учёбой</a:t>
            </a:r>
            <a:r>
              <a:rPr lang="ru-RU" altLang="ru-RU" sz="4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заинтересовать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4000" i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Ненавязчиво повторяйте: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4000" i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«Знания ты получаешь </a:t>
            </a:r>
            <a:r>
              <a:rPr lang="ru-RU" altLang="ru-RU" sz="4000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себя</a:t>
            </a:r>
            <a:r>
              <a:rPr lang="ru-RU" altLang="ru-RU" sz="4000" i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altLang="ru-RU" sz="40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altLang="ru-RU" sz="4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/>
          </a:p>
        </p:txBody>
      </p:sp>
      <p:sp>
        <p:nvSpPr>
          <p:cNvPr id="13315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1052513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ЗАМЕТКУ РОДИТЕЛЯМ</a:t>
            </a: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95288" y="2420938"/>
            <a:ext cx="8208962" cy="23336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4000" smtClean="0">
                <a:solidFill>
                  <a:srgbClr val="800000"/>
                </a:solidFill>
              </a:rPr>
              <a:t>	</a:t>
            </a:r>
            <a:r>
              <a:rPr lang="ru-RU" altLang="ru-RU" sz="400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в процессе учебы должен    укрепляться в мысли о том, что его умственные способности  </a:t>
            </a:r>
            <a:r>
              <a:rPr lang="ru-RU" altLang="ru-RU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ограничены</a:t>
            </a:r>
          </a:p>
          <a:p>
            <a:pPr lvl="4" eaLnBrk="1" hangingPunct="1">
              <a:buFontTx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620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ЗАМЕТКУ РОДИТЕЛЯМ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39713" y="2420938"/>
            <a:ext cx="8424862" cy="43529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4000" smtClean="0"/>
              <a:t>	</a:t>
            </a:r>
            <a:r>
              <a:rPr lang="ru-RU" altLang="ru-RU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Призывайте ребенка </a:t>
            </a:r>
            <a:r>
              <a:rPr lang="ru-RU" altLang="ru-RU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размышлять</a:t>
            </a:r>
            <a:r>
              <a:rPr lang="ru-RU" altLang="ru-RU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 eaLnBrk="1" hangingPunct="1">
              <a:buFontTx/>
              <a:buNone/>
            </a:pPr>
            <a:r>
              <a:rPr lang="ru-RU" altLang="ru-RU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когда он  выполняет  домашнее  задание, это стимулирует мыслительную деятельность, вырабатывает интерес к определенному знанию.</a:t>
            </a:r>
          </a:p>
          <a:p>
            <a:pPr algn="ctr" eaLnBrk="1" hangingPunct="1">
              <a:buFontTx/>
              <a:buNone/>
            </a:pPr>
            <a:r>
              <a:rPr lang="ru-RU" altLang="ru-RU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Подсказывать, а не делать за ребенка</a:t>
            </a:r>
          </a:p>
          <a:p>
            <a:pPr eaLnBrk="1" hangingPunct="1"/>
            <a:endParaRPr lang="ru-RU" altLang="ru-RU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3414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ХВАЛИТЕ РЕБЁНКА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568575"/>
            <a:ext cx="8229600" cy="460851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4000" smtClean="0"/>
              <a:t>	</a:t>
            </a:r>
            <a:r>
              <a:rPr lang="ru-RU" altLang="ru-RU" sz="400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Показывайте ему, что он</a:t>
            </a:r>
            <a:r>
              <a:rPr lang="ru-RU" altLang="ru-RU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многое способен</a:t>
            </a:r>
            <a:r>
              <a:rPr lang="ru-RU" altLang="ru-RU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вы верите в его силы</a:t>
            </a:r>
          </a:p>
          <a:p>
            <a:pPr eaLnBrk="1" hangingPunct="1"/>
            <a:endParaRPr lang="ru-RU" altLang="ru-RU" sz="4000" smtClean="0">
              <a:solidFill>
                <a:srgbClr val="800000"/>
              </a:solidFill>
            </a:endParaRPr>
          </a:p>
          <a:p>
            <a:pPr eaLnBrk="1" hangingPunct="1"/>
            <a:endParaRPr lang="ru-RU" altLang="ru-RU" sz="4000" smtClean="0"/>
          </a:p>
          <a:p>
            <a:pPr eaLnBrk="1" hangingPunct="1">
              <a:buFontTx/>
              <a:buNone/>
            </a:pPr>
            <a:r>
              <a:rPr lang="ru-RU" altLang="ru-RU" sz="4000" smtClean="0"/>
              <a:t>	</a:t>
            </a: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4"/>
          <p:cNvSpPr>
            <a:spLocks noGrp="1" noChangeArrowheads="1"/>
          </p:cNvSpPr>
          <p:nvPr>
            <p:ph type="title"/>
          </p:nvPr>
        </p:nvSpPr>
        <p:spPr>
          <a:xfrm>
            <a:off x="468313" y="1844675"/>
            <a:ext cx="8313737" cy="29860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Чтобы сохранить у ребенка желание учиться, стремление к знаниям, умение преодолевать трудности, связанные с учебой, необходимо научить его хорошо учиться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endParaRPr lang="ru-RU" sz="6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" name="8-конечная звезда 1"/>
          <p:cNvSpPr/>
          <p:nvPr/>
        </p:nvSpPr>
        <p:spPr>
          <a:xfrm rot="1575246">
            <a:off x="293688" y="3930650"/>
            <a:ext cx="2016125" cy="1800225"/>
          </a:xfrm>
          <a:prstGeom prst="star8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ФАКТ!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5435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	</a:t>
            </a:r>
            <a:r>
              <a:rPr lang="ru-RU" altLang="ru-RU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лучше всех знают своего ребенка </a:t>
            </a:r>
            <a:r>
              <a:rPr lang="ru-RU" altLang="ru-RU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скорее могут прийти на помощь, если у него возникнут проблемы в учебе</a:t>
            </a:r>
          </a:p>
          <a:p>
            <a:pPr algn="ctr" eaLnBrk="1" hangingPunct="1">
              <a:buFontTx/>
              <a:buNone/>
            </a:pP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постоянно </a:t>
            </a:r>
            <a:r>
              <a:rPr lang="ru-RU" altLang="ru-RU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совершенствовать</a:t>
            </a:r>
            <a:r>
              <a:rPr lang="ru-RU" altLang="ru-RU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знания о своем ребенке</a:t>
            </a:r>
          </a:p>
          <a:p>
            <a:pPr algn="ctr" eaLnBrk="1" hangingPunct="1">
              <a:buFontTx/>
              <a:buNone/>
            </a:pPr>
            <a:r>
              <a:rPr lang="ru-RU" alt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залог успеха!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950" y="1484313"/>
            <a:ext cx="9144000" cy="1209675"/>
          </a:xfrm>
        </p:spPr>
        <p:txBody>
          <a:bodyPr/>
          <a:lstStyle/>
          <a:p>
            <a:pPr>
              <a:defRPr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Помощь детям должна быть эффективной, грамотной и должна идти в трех направлениях: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313" y="2924175"/>
            <a:ext cx="6429375" cy="32146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организация режима дня;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контроль за выполнением домашних заданий;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приучение детей к самостоятельности</a:t>
            </a:r>
            <a:endParaRPr lang="ru-RU" sz="36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/>
          <p:cNvSpPr>
            <a:spLocks noGrp="1" noChangeArrowheads="1"/>
          </p:cNvSpPr>
          <p:nvPr>
            <p:ph type="title"/>
          </p:nvPr>
        </p:nvSpPr>
        <p:spPr>
          <a:xfrm>
            <a:off x="252413" y="1628775"/>
            <a:ext cx="8715375" cy="923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режима дня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Прямоугольник 2"/>
          <p:cNvSpPr>
            <a:spLocks noChangeArrowheads="1"/>
          </p:cNvSpPr>
          <p:nvPr/>
        </p:nvSpPr>
        <p:spPr bwMode="auto">
          <a:xfrm>
            <a:off x="395288" y="2997200"/>
            <a:ext cx="8429625" cy="338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режима дня позволяет ребенку:</a:t>
            </a:r>
          </a:p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ru-RU" altLang="ru-RU" sz="2800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легче справиться с учебной нагрузкой;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защищает нервную систему от переутомления, т.е. укрепляет здоровье. </a:t>
            </a:r>
          </a:p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altLang="ru-RU" sz="1400" b="0">
                <a:solidFill>
                  <a:schemeClr val="tx2"/>
                </a:solidFill>
                <a:latin typeface="Arial" panose="020B0604020202020204" pitchFamily="34" charset="0"/>
              </a:rPr>
              <a:t/>
            </a:r>
            <a:br>
              <a:rPr lang="ru-RU" altLang="ru-RU" sz="1400" b="0">
                <a:solidFill>
                  <a:schemeClr val="tx2"/>
                </a:solidFill>
                <a:latin typeface="Arial" panose="020B0604020202020204" pitchFamily="34" charset="0"/>
              </a:rPr>
            </a:br>
            <a:endParaRPr lang="ru-RU" altLang="ru-RU" sz="1800" b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313"/>
            <a:ext cx="9144000" cy="1198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50825" y="1500188"/>
            <a:ext cx="8785225" cy="1281112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Точный распорядок занятий - это основа любого труда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Прямоугольник 4"/>
          <p:cNvSpPr>
            <a:spLocks noChangeArrowheads="1"/>
          </p:cNvSpPr>
          <p:nvPr/>
        </p:nvSpPr>
        <p:spPr bwMode="auto">
          <a:xfrm>
            <a:off x="250825" y="3213100"/>
            <a:ext cx="88931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ru-RU" altLang="ru-RU" sz="2800" b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ежедневное выполнение домашних обязанностей; </a:t>
            </a:r>
          </a:p>
          <a:p>
            <a:pPr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ru-RU" altLang="ru-RU" sz="2800" b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ежедневное чтение книг;</a:t>
            </a:r>
          </a:p>
          <a:p>
            <a:pPr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ru-RU" altLang="ru-RU" sz="2800" b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 досуга; </a:t>
            </a:r>
          </a:p>
          <a:p>
            <a:pPr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ru-RU" altLang="ru-RU" sz="2800" b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организованный сон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/>
          <p:cNvSpPr>
            <a:spLocks noGrp="1" noChangeArrowheads="1"/>
          </p:cNvSpPr>
          <p:nvPr>
            <p:ph type="title"/>
          </p:nvPr>
        </p:nvSpPr>
        <p:spPr>
          <a:xfrm>
            <a:off x="285750" y="1500188"/>
            <a:ext cx="8313738" cy="45005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соблюдение режима дня</a:t>
            </a:r>
            <a:b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рациональное питание</a:t>
            </a:r>
            <a:b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утренняя гимнастика</a:t>
            </a:r>
            <a:b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занятия  спортом </a:t>
            </a:r>
            <a:b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пребывания  на свежем воздухе не менее 2 часов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/>
          <p:cNvSpPr>
            <a:spLocks noGrp="1" noChangeArrowheads="1"/>
          </p:cNvSpPr>
          <p:nvPr>
            <p:ph type="title"/>
          </p:nvPr>
        </p:nvSpPr>
        <p:spPr>
          <a:xfrm>
            <a:off x="323850" y="1700213"/>
            <a:ext cx="8605838" cy="4714875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Организация рабочего места.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Важным является и место выполнения  работы. 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1.Оно должно быть постоянным. 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Никто не должен мешать ученику.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Очень важно заниматься собранно, в хорошем темпе,  не отвлекаясь на  посторонние дела. 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AutoShape 4"/>
          <p:cNvSpPr>
            <a:spLocks noGrp="1" noChangeArrowheads="1"/>
          </p:cNvSpPr>
          <p:nvPr>
            <p:ph type="title"/>
          </p:nvPr>
        </p:nvSpPr>
        <p:spPr>
          <a:xfrm>
            <a:off x="398463" y="1557338"/>
            <a:ext cx="8745537" cy="12287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Направление помощи — приучение </a:t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самостоятельности 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323850" y="2852738"/>
            <a:ext cx="8643938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ru-RU" altLang="ru-RU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спешите указывать на ошибки, пусть ребенок найдет их сам; </a:t>
            </a:r>
          </a:p>
          <a:p>
            <a:pPr algn="ctr" eaLnBrk="1" hangingPunct="1">
              <a:spcBef>
                <a:spcPct val="0"/>
              </a:spcBef>
            </a:pPr>
            <a:r>
              <a:rPr lang="ru-RU" altLang="ru-RU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давайте готового ответа на их вопросы; </a:t>
            </a:r>
          </a:p>
          <a:p>
            <a:pPr algn="ctr" eaLnBrk="1" hangingPunct="1">
              <a:spcBef>
                <a:spcPct val="0"/>
              </a:spcBef>
            </a:pPr>
            <a:r>
              <a:rPr lang="ru-RU" altLang="ru-RU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чаще задавайте вопросы, например: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«А зачем нужно такое упражнение? Что осваиваешь, когда его делаешь?»</a:t>
            </a:r>
            <a:endParaRPr lang="ru-RU" altLang="ru-RU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AutoShape 4"/>
          <p:cNvSpPr>
            <a:spLocks noGrp="1" noChangeArrowheads="1"/>
          </p:cNvSpPr>
          <p:nvPr>
            <p:ph type="title"/>
          </p:nvPr>
        </p:nvSpPr>
        <p:spPr>
          <a:xfrm>
            <a:off x="285750" y="1773238"/>
            <a:ext cx="8529638" cy="48244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Помните, уважаемые родители!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Никогда не называйте ребенка бестолковым и т.п. </a:t>
            </a:r>
            <a:b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Хвалите ребенка за любой успех, который получился сегодня,  пусть даже самый незначительный. </a:t>
            </a:r>
            <a:b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Ежедневно просматривайте без нареканий тетради, дневник, спокойно попросите объяснения по тому или иному факту, а затем спросите, чем вы можете помочь. </a:t>
            </a:r>
            <a:b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Любите своего ребенка и вселяйте ежедневно в него уверенность. </a:t>
            </a:r>
            <a:b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ругайте, а учите, у него не такой большой жизненный опыт, как у вас. </a:t>
            </a:r>
            <a:r>
              <a:rPr lang="ru-RU" sz="6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</p:bldLst>
  </p:timing>
</p:sld>
</file>

<file path=ppt/theme/theme1.xml><?xml version="1.0" encoding="utf-8"?>
<a:theme xmlns:a="http://schemas.openxmlformats.org/drawingml/2006/main" name="3000763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30007630</Template>
  <TotalTime>457</TotalTime>
  <Words>369</Words>
  <Application>Microsoft Office PowerPoint</Application>
  <PresentationFormat>Экран (4:3)</PresentationFormat>
  <Paragraphs>84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Calibri</vt:lpstr>
      <vt:lpstr>Cambria</vt:lpstr>
      <vt:lpstr>Courier New</vt:lpstr>
      <vt:lpstr>Garamond</vt:lpstr>
      <vt:lpstr>Times New Roman</vt:lpstr>
      <vt:lpstr>Wingdings</vt:lpstr>
      <vt:lpstr>30007630</vt:lpstr>
      <vt:lpstr>Родительский лекторий:  «Как преодолеть  трудности в учебе?» </vt:lpstr>
      <vt:lpstr>Чтобы сохранить у ребенка желание учиться, стремление к знаниям, умение преодолевать трудности, связанные с учебой, необходимо научить его хорошо учиться. </vt:lpstr>
      <vt:lpstr>Помощь детям должна быть эффективной, грамотной и должна идти в трех направлениях:</vt:lpstr>
      <vt:lpstr>Организация режима дня</vt:lpstr>
      <vt:lpstr>   </vt:lpstr>
      <vt:lpstr>соблюдение режима дня - рациональное питание - утренняя гимнастика - занятия  спортом  - пребывания  на свежем воздухе не менее 2 часов</vt:lpstr>
      <vt:lpstr>Организация рабочего места.  Важным является и место выполнения  работы.   1.Оно должно быть постоянным.  2. Никто не должен мешать ученику. 3. Очень важно заниматься собранно, в хорошем темпе,  не отвлекаясь на  посторонние дела.    </vt:lpstr>
      <vt:lpstr>Направление помощи — приучение  к самостоятельности </vt:lpstr>
      <vt:lpstr>Помните, уважаемые родители! Никогда не называйте ребенка бестолковым и т.п.  Хвалите ребенка за любой успех, который получился сегодня,  пусть даже самый незначительный.   Ежедневно просматривайте без нареканий тетради, дневник, спокойно попросите объяснения по тому или иному факту, а затем спросите, чем вы можете помочь.  Любите своего ребенка и вселяйте ежедневно в него уверенность.  Не ругайте, а учите, у него не такой большой жизненный опыт, как у вас.  </vt:lpstr>
      <vt:lpstr>Презентация PowerPoint</vt:lpstr>
      <vt:lpstr>Памятка для родителей</vt:lpstr>
      <vt:lpstr>Презентация PowerPoint</vt:lpstr>
      <vt:lpstr>ПРИЧИНЫ, </vt:lpstr>
      <vt:lpstr>ЧТО ДЕЛАТЬ,</vt:lpstr>
      <vt:lpstr> НА ЗАМЕТКУ РОДИТЕЛЯМ НЕЛЬЗЯ ставить какие-либо условия</vt:lpstr>
      <vt:lpstr>НА ЗАМЕТКУ РОДИТЕЛЯМ</vt:lpstr>
      <vt:lpstr>НА ЗАМЕТКУ РОДИТЕЛЯМ</vt:lpstr>
      <vt:lpstr>НА ЗАМЕТКУ РОДИТЕЛЯМ</vt:lpstr>
      <vt:lpstr>ХВАЛИТЕ РЕБЁНКА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собрания «Как помочь ребёнку стать внимательным?»</dc:title>
  <dc:creator>Admin</dc:creator>
  <cp:lastModifiedBy>Елена</cp:lastModifiedBy>
  <cp:revision>52</cp:revision>
  <dcterms:created xsi:type="dcterms:W3CDTF">2009-11-14T21:23:48Z</dcterms:created>
  <dcterms:modified xsi:type="dcterms:W3CDTF">2026-01-14T21:32:41Z</dcterms:modified>
</cp:coreProperties>
</file>