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0" r:id="rId2"/>
    <p:sldId id="256" r:id="rId3"/>
    <p:sldId id="257" r:id="rId4"/>
    <p:sldId id="258" r:id="rId5"/>
    <p:sldId id="259" r:id="rId6"/>
    <p:sldId id="261" r:id="rId7"/>
    <p:sldId id="262" r:id="rId8"/>
    <p:sldId id="263" r:id="rId9"/>
    <p:sldId id="264" r:id="rId10"/>
    <p:sldId id="266"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547"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ru-RU" smtClean="0"/>
              <a:t>Образец заголовка</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Date Placeholder 2"/>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ru-RU" smtClean="0"/>
              <a:t>Образец заголовка</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ru-RU" smtClean="0"/>
              <a:t>Образец текста</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ru-RU" smtClean="0"/>
              <a:t>Образец заголовка</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ru-RU" smtClean="0"/>
              <a:t>Образец заголовка</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ru-RU" smtClean="0"/>
              <a:t>Образец заголовка</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1/15/2026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1/15/2026</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7422" y="2475652"/>
            <a:ext cx="10462760" cy="1507067"/>
          </a:xfrm>
        </p:spPr>
        <p:txBody>
          <a:bodyPr/>
          <a:lstStyle/>
          <a:p>
            <a:r>
              <a:rPr lang="ru-RU" dirty="0" smtClean="0"/>
              <a:t>РЕЖИМ СНА СОВЕРЕМЕННОГО школьника</a:t>
            </a:r>
            <a:endParaRPr lang="ru-RU" dirty="0"/>
          </a:p>
        </p:txBody>
      </p:sp>
      <p:sp>
        <p:nvSpPr>
          <p:cNvPr id="3" name="Объект 2"/>
          <p:cNvSpPr>
            <a:spLocks noGrp="1"/>
          </p:cNvSpPr>
          <p:nvPr>
            <p:ph idx="1"/>
          </p:nvPr>
        </p:nvSpPr>
        <p:spPr>
          <a:xfrm>
            <a:off x="684212" y="685801"/>
            <a:ext cx="8534400" cy="1630680"/>
          </a:xfrm>
        </p:spPr>
        <p:txBody>
          <a:bodyPr/>
          <a:lstStyle/>
          <a:p>
            <a:r>
              <a:rPr lang="ru-RU" dirty="0" smtClean="0"/>
              <a:t>РОДИТЕЛЬСКИЙ ЛЕКТОРИЙ</a:t>
            </a:r>
          </a:p>
          <a:p>
            <a:endParaRPr lang="ru-RU" dirty="0"/>
          </a:p>
        </p:txBody>
      </p:sp>
      <p:sp>
        <p:nvSpPr>
          <p:cNvPr id="4" name="TextBox 3"/>
          <p:cNvSpPr txBox="1"/>
          <p:nvPr/>
        </p:nvSpPr>
        <p:spPr>
          <a:xfrm>
            <a:off x="684212" y="5791200"/>
            <a:ext cx="4504759" cy="646331"/>
          </a:xfrm>
          <a:prstGeom prst="rect">
            <a:avLst/>
          </a:prstGeom>
          <a:noFill/>
        </p:spPr>
        <p:txBody>
          <a:bodyPr wrap="none" rtlCol="0">
            <a:spAutoFit/>
          </a:bodyPr>
          <a:lstStyle/>
          <a:p>
            <a:r>
              <a:rPr lang="ru-RU" dirty="0" smtClean="0"/>
              <a:t>ПРЕЗЕНТАЦИЮ ПОДГОТОВИЛА</a:t>
            </a:r>
          </a:p>
          <a:p>
            <a:r>
              <a:rPr lang="ru-RU" dirty="0" smtClean="0"/>
              <a:t>ПЕДАГОГ-ПСИХОЛОГ МАЛЫШЕВА Е.А</a:t>
            </a:r>
            <a:endParaRPr lang="ru-RU" dirty="0"/>
          </a:p>
        </p:txBody>
      </p:sp>
    </p:spTree>
    <p:extLst>
      <p:ext uri="{BB962C8B-B14F-4D97-AF65-F5344CB8AC3E}">
        <p14:creationId xmlns:p14="http://schemas.microsoft.com/office/powerpoint/2010/main" val="33171962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8640" y="207399"/>
            <a:ext cx="11355977" cy="6740307"/>
          </a:xfrm>
          <a:prstGeom prst="rect">
            <a:avLst/>
          </a:prstGeom>
        </p:spPr>
        <p:txBody>
          <a:bodyPr wrap="square">
            <a:spAutoFit/>
          </a:bodyPr>
          <a:lstStyle/>
          <a:p>
            <a:r>
              <a:rPr lang="ru-RU" b="1" dirty="0"/>
              <a:t>5. Не заставляйте делать все уроки за один присест, после 15-20 минут занятий необходимы 10-15 минутные «переменки». </a:t>
            </a:r>
            <a:r>
              <a:rPr lang="ru-RU" b="1" dirty="0" smtClean="0"/>
              <a:t>6</a:t>
            </a:r>
            <a:r>
              <a:rPr lang="ru-RU" b="1" dirty="0"/>
              <a:t>. В общении с ребенком старайтесь избегать условий: «Если ты сделаешь, то …». Порой условия становятся невыполнимыми вне зависимости от ребенка, и вы можете оказаться в очень сложной ситуации</a:t>
            </a:r>
            <a:r>
              <a:rPr lang="ru-RU" b="1" dirty="0" smtClean="0"/>
              <a:t>.</a:t>
            </a:r>
          </a:p>
          <a:p>
            <a:endParaRPr lang="ru-RU" b="1" dirty="0" smtClean="0"/>
          </a:p>
          <a:p>
            <a:r>
              <a:rPr lang="ru-RU" b="1" dirty="0" smtClean="0"/>
              <a:t> </a:t>
            </a:r>
            <a:r>
              <a:rPr lang="ru-RU" b="1" dirty="0"/>
              <a:t>7. Найдите в течение дня хотя бы полчаса, когда вы будете принадлежать только ребенку, не отвлекайтесь на домашние дела, телепередачи, общение с другими членами семьи. В этот момент важнее всего его дела, заботы, радости, неудачи. </a:t>
            </a:r>
            <a:endParaRPr lang="ru-RU" b="1" dirty="0" smtClean="0"/>
          </a:p>
          <a:p>
            <a:endParaRPr lang="ru-RU" b="1" dirty="0" smtClean="0"/>
          </a:p>
          <a:p>
            <a:r>
              <a:rPr lang="ru-RU" b="1" dirty="0" smtClean="0"/>
              <a:t>8</a:t>
            </a:r>
            <a:r>
              <a:rPr lang="ru-RU" b="1" dirty="0"/>
              <a:t>. Будьте внимательны к жалобам ребенка на головную боль, усталость, плохое самочувствие. Чаще всего это объективные показатели утомления, трудности учебы</a:t>
            </a:r>
            <a:r>
              <a:rPr lang="ru-RU" b="1" dirty="0" smtClean="0"/>
              <a:t>.</a:t>
            </a:r>
          </a:p>
          <a:p>
            <a:endParaRPr lang="ru-RU" b="1" dirty="0" smtClean="0"/>
          </a:p>
          <a:p>
            <a:r>
              <a:rPr lang="ru-RU" b="1" dirty="0" smtClean="0"/>
              <a:t> </a:t>
            </a:r>
            <a:r>
              <a:rPr lang="ru-RU" b="1" dirty="0"/>
              <a:t>9. Учтите, что даже «совсем большие» дети (мы часто говорим «ты уже большой» 7-8 –летнему ребенку) очень любят послушать сказку перед сном, песенку и ласку. Все это успокаивает их, помогает снять напряжение, накопившееся за день, и спокойно уснуть. Старайтесь не вспоминать перед сном неприятностей, не выяснять отношений, не обсуждать завтрашнюю контрольную и т.п. Завтра новый день, и мы должны сделать все, чтобы он был спокойным, добрым и радостным</a:t>
            </a:r>
            <a:r>
              <a:rPr lang="ru-RU" b="1" dirty="0" smtClean="0"/>
              <a:t>.</a:t>
            </a:r>
          </a:p>
          <a:p>
            <a:endParaRPr lang="ru-RU" b="1" dirty="0" smtClean="0"/>
          </a:p>
          <a:p>
            <a:r>
              <a:rPr lang="ru-RU" b="1" dirty="0" smtClean="0"/>
              <a:t>10</a:t>
            </a:r>
            <a:r>
              <a:rPr lang="ru-RU" b="1" dirty="0"/>
              <a:t>. Во время приготовления уроков не стойте над душой, дайте возможность ребенку работать самому, но уж если помощь ваша нужна, наберитесь терпения. Спокойный тон, поддержка («не волнуйся, все получится», «Давай разберемся вместе»), похвала (даже если не очень получается) необходимы. Не акцентируйте внимание на оценках.</a:t>
            </a:r>
            <a:br>
              <a:rPr lang="ru-RU" b="1" dirty="0"/>
            </a:br>
            <a:endParaRPr lang="ru-RU" b="1" dirty="0"/>
          </a:p>
        </p:txBody>
      </p:sp>
    </p:spTree>
    <p:extLst>
      <p:ext uri="{BB962C8B-B14F-4D97-AF65-F5344CB8AC3E}">
        <p14:creationId xmlns:p14="http://schemas.microsoft.com/office/powerpoint/2010/main" val="37449475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500187"/>
            <a:ext cx="3936273" cy="461665"/>
          </a:xfrm>
          <a:prstGeom prst="rect">
            <a:avLst/>
          </a:prstGeom>
        </p:spPr>
        <p:txBody>
          <a:bodyPr wrap="square">
            <a:spAutoFit/>
          </a:bodyPr>
          <a:lstStyle/>
          <a:p>
            <a:pPr algn="ctr"/>
            <a:r>
              <a:rPr lang="ru-RU" sz="2400" b="1" i="1" dirty="0">
                <a:solidFill>
                  <a:srgbClr val="002060"/>
                </a:solidFill>
              </a:rPr>
              <a:t>Подведём итоги</a:t>
            </a:r>
            <a:r>
              <a:rPr lang="ru-RU" sz="2400" b="1" i="1" dirty="0" smtClean="0">
                <a:solidFill>
                  <a:srgbClr val="002060"/>
                </a:solidFill>
              </a:rPr>
              <a:t>…</a:t>
            </a:r>
            <a:endParaRPr lang="ru-RU" sz="2400" b="1" i="1" dirty="0">
              <a:solidFill>
                <a:srgbClr val="002060"/>
              </a:solidFill>
            </a:endParaRPr>
          </a:p>
        </p:txBody>
      </p:sp>
      <p:sp>
        <p:nvSpPr>
          <p:cNvPr id="3" name="Прямоугольник 2"/>
          <p:cNvSpPr/>
          <p:nvPr/>
        </p:nvSpPr>
        <p:spPr>
          <a:xfrm>
            <a:off x="-896983" y="1146406"/>
            <a:ext cx="10842172" cy="369332"/>
          </a:xfrm>
          <a:prstGeom prst="rect">
            <a:avLst/>
          </a:prstGeom>
        </p:spPr>
        <p:txBody>
          <a:bodyPr wrap="square">
            <a:spAutoFit/>
          </a:bodyPr>
          <a:lstStyle/>
          <a:p>
            <a:pPr algn="ctr"/>
            <a:r>
              <a:rPr lang="ru-RU" b="1" i="1" dirty="0">
                <a:solidFill>
                  <a:srgbClr val="FFFF00"/>
                </a:solidFill>
              </a:rPr>
              <a:t>Правильно организованный режим дня школьника предусматривает</a:t>
            </a:r>
            <a:endParaRPr lang="ru-RU" b="1" i="1" dirty="0">
              <a:solidFill>
                <a:srgbClr val="FFFF00"/>
              </a:solidFill>
            </a:endParaRPr>
          </a:p>
        </p:txBody>
      </p:sp>
      <p:sp>
        <p:nvSpPr>
          <p:cNvPr id="4" name="Прямоугольник 3"/>
          <p:cNvSpPr/>
          <p:nvPr/>
        </p:nvSpPr>
        <p:spPr>
          <a:xfrm>
            <a:off x="1001484" y="1827018"/>
            <a:ext cx="10824755" cy="4154984"/>
          </a:xfrm>
          <a:prstGeom prst="rect">
            <a:avLst/>
          </a:prstGeom>
        </p:spPr>
        <p:txBody>
          <a:bodyPr wrap="square">
            <a:spAutoFit/>
          </a:bodyPr>
          <a:lstStyle/>
          <a:p>
            <a:pPr marL="342900" indent="-342900">
              <a:buClr>
                <a:schemeClr val="accent6"/>
              </a:buClr>
              <a:buFont typeface="+mj-lt"/>
              <a:buAutoNum type="arabicPeriod"/>
              <a:defRPr/>
            </a:pPr>
            <a:r>
              <a:rPr lang="ru-RU" sz="2400" dirty="0" smtClean="0"/>
              <a:t>Правильное </a:t>
            </a:r>
            <a:r>
              <a:rPr lang="ru-RU" sz="2400" dirty="0"/>
              <a:t>чередование труда и отдыха.</a:t>
            </a:r>
          </a:p>
          <a:p>
            <a:pPr marL="342900" indent="-342900">
              <a:buClr>
                <a:schemeClr val="accent6"/>
              </a:buClr>
              <a:buFont typeface="+mj-lt"/>
              <a:buAutoNum type="arabicPeriod"/>
              <a:defRPr/>
            </a:pPr>
            <a:r>
              <a:rPr lang="ru-RU" sz="2400" dirty="0" smtClean="0"/>
              <a:t>Регулярный </a:t>
            </a:r>
            <a:r>
              <a:rPr lang="ru-RU" sz="2400" dirty="0"/>
              <a:t>прием пищи.</a:t>
            </a:r>
          </a:p>
          <a:p>
            <a:pPr marL="342900" indent="-342900">
              <a:buClr>
                <a:schemeClr val="accent6"/>
              </a:buClr>
              <a:buFont typeface="+mj-lt"/>
              <a:buAutoNum type="arabicPeriod"/>
              <a:defRPr/>
            </a:pPr>
            <a:r>
              <a:rPr lang="ru-RU" sz="2400" dirty="0" smtClean="0"/>
              <a:t>Сон </a:t>
            </a:r>
            <a:r>
              <a:rPr lang="ru-RU" sz="2400" dirty="0"/>
              <a:t>определенной продолжительности, с точным временем подъема и отхода ко сну.</a:t>
            </a:r>
          </a:p>
          <a:p>
            <a:pPr marL="342900" indent="-342900">
              <a:buClr>
                <a:schemeClr val="accent6"/>
              </a:buClr>
              <a:buFont typeface="+mj-lt"/>
              <a:buAutoNum type="arabicPeriod"/>
              <a:defRPr/>
            </a:pPr>
            <a:r>
              <a:rPr lang="ru-RU" sz="2400" dirty="0" smtClean="0"/>
              <a:t>Определенное </a:t>
            </a:r>
            <a:r>
              <a:rPr lang="ru-RU" sz="2400" dirty="0"/>
              <a:t>время для утренней гимнастики и </a:t>
            </a:r>
            <a:r>
              <a:rPr lang="ru-RU" sz="2400" dirty="0" smtClean="0"/>
              <a:t>гигиенических </a:t>
            </a:r>
            <a:r>
              <a:rPr lang="ru-RU" sz="2400" dirty="0"/>
              <a:t>процедур.</a:t>
            </a:r>
          </a:p>
          <a:p>
            <a:pPr marL="342900" indent="-342900">
              <a:buClr>
                <a:schemeClr val="accent6"/>
              </a:buClr>
              <a:buFont typeface="+mj-lt"/>
              <a:buAutoNum type="arabicPeriod"/>
              <a:defRPr/>
            </a:pPr>
            <a:r>
              <a:rPr lang="ru-RU" sz="2400" dirty="0" smtClean="0"/>
              <a:t>Определенное </a:t>
            </a:r>
            <a:r>
              <a:rPr lang="ru-RU" sz="2400" dirty="0"/>
              <a:t>время для приготовления домашних заданий.</a:t>
            </a:r>
          </a:p>
          <a:p>
            <a:pPr marL="342900" indent="-342900">
              <a:buClr>
                <a:schemeClr val="accent6"/>
              </a:buClr>
              <a:buFont typeface="+mj-lt"/>
              <a:buAutoNum type="arabicPeriod"/>
              <a:defRPr/>
            </a:pPr>
            <a:r>
              <a:rPr lang="ru-RU" sz="2400" dirty="0" smtClean="0"/>
              <a:t>Определенную </a:t>
            </a:r>
            <a:r>
              <a:rPr lang="ru-RU" sz="2400" dirty="0"/>
              <a:t>продолжительность отдыха с максимальным пребыванием на открытом воздухе.</a:t>
            </a:r>
          </a:p>
          <a:p>
            <a:pPr marL="342900" indent="-342900">
              <a:buClr>
                <a:schemeClr val="accent6"/>
              </a:buClr>
              <a:buFont typeface="+mj-lt"/>
              <a:buAutoNum type="arabicPeriod"/>
              <a:defRPr/>
            </a:pPr>
            <a:r>
              <a:rPr lang="ru-RU" sz="2400" dirty="0" smtClean="0"/>
              <a:t>Воскресенье </a:t>
            </a:r>
            <a:r>
              <a:rPr lang="ru-RU" sz="2400" dirty="0"/>
              <a:t>— день отдыха, и этот день должен быть праздничным и радостным</a:t>
            </a:r>
          </a:p>
        </p:txBody>
      </p:sp>
    </p:spTree>
    <p:extLst>
      <p:ext uri="{BB962C8B-B14F-4D97-AF65-F5344CB8AC3E}">
        <p14:creationId xmlns:p14="http://schemas.microsoft.com/office/powerpoint/2010/main" val="1382752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00892" y="890171"/>
            <a:ext cx="9823268" cy="5847755"/>
          </a:xfrm>
          <a:prstGeom prst="rect">
            <a:avLst/>
          </a:prstGeom>
        </p:spPr>
        <p:txBody>
          <a:bodyPr wrap="square">
            <a:spAutoFit/>
          </a:bodyPr>
          <a:lstStyle/>
          <a:p>
            <a:r>
              <a:rPr lang="ru-RU" sz="2200" dirty="0"/>
              <a:t>К концу первой четверти худеют 30% учащихся.</a:t>
            </a:r>
          </a:p>
          <a:p>
            <a:r>
              <a:rPr lang="ru-RU" sz="2200" dirty="0"/>
              <a:t> </a:t>
            </a:r>
            <a:endParaRPr lang="ru-RU" sz="2200" dirty="0" smtClean="0"/>
          </a:p>
          <a:p>
            <a:r>
              <a:rPr lang="ru-RU" sz="2200" dirty="0" smtClean="0"/>
              <a:t>15</a:t>
            </a:r>
            <a:r>
              <a:rPr lang="ru-RU" sz="2200" dirty="0"/>
              <a:t>% детей жалуются на головную боль, усталость, сонливость, отсутствие желания учиться</a:t>
            </a:r>
            <a:r>
              <a:rPr lang="ru-RU" sz="2200" dirty="0" smtClean="0"/>
              <a:t>.</a:t>
            </a:r>
          </a:p>
          <a:p>
            <a:endParaRPr lang="ru-RU" sz="2200" dirty="0"/>
          </a:p>
          <a:p>
            <a:r>
              <a:rPr lang="ru-RU" sz="2200" dirty="0"/>
              <a:t>Треть учащихся имеют различные нарушения осанки, которые усугубляются в последующие годы обучения</a:t>
            </a:r>
            <a:r>
              <a:rPr lang="ru-RU" sz="2200" dirty="0" smtClean="0"/>
              <a:t>.</a:t>
            </a:r>
          </a:p>
          <a:p>
            <a:endParaRPr lang="ru-RU" sz="2200" dirty="0"/>
          </a:p>
          <a:p>
            <a:r>
              <a:rPr lang="ru-RU" sz="2200" dirty="0"/>
              <a:t>10% детей, поступающих в школу, имеют нарушения зрения различной тяжести</a:t>
            </a:r>
            <a:r>
              <a:rPr lang="ru-RU" sz="2200" dirty="0" smtClean="0"/>
              <a:t>.</a:t>
            </a:r>
          </a:p>
          <a:p>
            <a:endParaRPr lang="ru-RU" sz="2200" dirty="0"/>
          </a:p>
          <a:p>
            <a:r>
              <a:rPr lang="ru-RU" sz="2200" dirty="0"/>
              <a:t>20% детей входят в группу риска в связи со </a:t>
            </a:r>
            <a:r>
              <a:rPr lang="ru-RU" sz="2200" dirty="0" smtClean="0"/>
              <a:t>склонностью  </a:t>
            </a:r>
            <a:r>
              <a:rPr lang="ru-RU" sz="2200" dirty="0"/>
              <a:t>к близорукости</a:t>
            </a:r>
            <a:r>
              <a:rPr lang="ru-RU" sz="2200" dirty="0" smtClean="0"/>
              <a:t>.</a:t>
            </a:r>
          </a:p>
          <a:p>
            <a:endParaRPr lang="ru-RU" sz="2200" dirty="0"/>
          </a:p>
          <a:p>
            <a:r>
              <a:rPr lang="ru-RU" sz="2200" dirty="0" smtClean="0"/>
              <a:t>Лишь </a:t>
            </a:r>
            <a:r>
              <a:rPr lang="ru-RU" sz="2200" dirty="0"/>
              <a:t>24% ребят выдерживают ночной норматив сна</a:t>
            </a:r>
            <a:r>
              <a:rPr lang="ru-RU" sz="2200" dirty="0" smtClean="0"/>
              <a:t>.</a:t>
            </a:r>
          </a:p>
          <a:p>
            <a:endParaRPr lang="ru-RU" sz="2200" dirty="0"/>
          </a:p>
          <a:p>
            <a:r>
              <a:rPr lang="ru-RU" sz="2200" dirty="0"/>
              <a:t>Ежедневно дети не досыпают от 1,5 часов до получаса.</a:t>
            </a:r>
          </a:p>
        </p:txBody>
      </p:sp>
      <p:sp>
        <p:nvSpPr>
          <p:cNvPr id="5" name="TextBox 4"/>
          <p:cNvSpPr txBox="1"/>
          <p:nvPr/>
        </p:nvSpPr>
        <p:spPr>
          <a:xfrm>
            <a:off x="905691" y="243840"/>
            <a:ext cx="10911840" cy="646331"/>
          </a:xfrm>
          <a:prstGeom prst="rect">
            <a:avLst/>
          </a:prstGeom>
          <a:noFill/>
        </p:spPr>
        <p:txBody>
          <a:bodyPr wrap="square" rtlCol="0">
            <a:spAutoFit/>
          </a:bodyPr>
          <a:lstStyle/>
          <a:p>
            <a:r>
              <a:rPr lang="ru-RU" sz="3600" b="1" dirty="0" smtClean="0">
                <a:solidFill>
                  <a:schemeClr val="bg2">
                    <a:lumMod val="75000"/>
                  </a:schemeClr>
                </a:solidFill>
              </a:rPr>
              <a:t>СТАТИСТИКА АКТУАЛЬНОСТИ ТЕМЫ</a:t>
            </a:r>
            <a:endParaRPr lang="ru-RU" sz="3600" b="1" dirty="0">
              <a:solidFill>
                <a:schemeClr val="bg2">
                  <a:lumMod val="75000"/>
                </a:schemeClr>
              </a:solidFill>
            </a:endParaRPr>
          </a:p>
        </p:txBody>
      </p:sp>
    </p:spTree>
    <p:extLst>
      <p:ext uri="{BB962C8B-B14F-4D97-AF65-F5344CB8AC3E}">
        <p14:creationId xmlns:p14="http://schemas.microsoft.com/office/powerpoint/2010/main" val="1124629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609599" y="609600"/>
            <a:ext cx="10284824" cy="1320800"/>
          </a:xfrm>
          <a:prstGeom prst="rect">
            <a:avLst/>
          </a:prstGeom>
        </p:spPr>
        <p:txBody>
          <a:bodyP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ru-RU" sz="4000" b="1" dirty="0" smtClean="0">
                <a:solidFill>
                  <a:srgbClr val="7030A0"/>
                </a:solidFill>
              </a:rPr>
              <a:t>Нерационально организованный режим приводит к</a:t>
            </a:r>
            <a:r>
              <a:rPr lang="ru-RU" sz="4000" dirty="0" smtClean="0">
                <a:solidFill>
                  <a:srgbClr val="7030A0"/>
                </a:solidFill>
              </a:rPr>
              <a:t>:</a:t>
            </a:r>
            <a:endParaRPr lang="ru-RU" sz="4000" dirty="0" smtClean="0">
              <a:solidFill>
                <a:srgbClr val="7030A0"/>
              </a:solidFill>
            </a:endParaRPr>
          </a:p>
        </p:txBody>
      </p:sp>
      <p:sp>
        <p:nvSpPr>
          <p:cNvPr id="5" name="Oval 4"/>
          <p:cNvSpPr>
            <a:spLocks noChangeArrowheads="1"/>
          </p:cNvSpPr>
          <p:nvPr/>
        </p:nvSpPr>
        <p:spPr bwMode="auto">
          <a:xfrm>
            <a:off x="461661" y="3007677"/>
            <a:ext cx="3626604" cy="1982333"/>
          </a:xfrm>
          <a:prstGeom prst="ellipse">
            <a:avLst/>
          </a:prstGeom>
          <a:solidFill>
            <a:schemeClr val="accent1"/>
          </a:solidFill>
          <a:ln w="9525">
            <a:solidFill>
              <a:schemeClr val="tx1"/>
            </a:solidFill>
            <a:round/>
            <a:headEnd/>
            <a:tailEnd/>
          </a:ln>
        </p:spPr>
        <p:txBody>
          <a:bodyPr wrap="none" anchor="ctr"/>
          <a:lstStyle/>
          <a:p>
            <a:pPr algn="ctr"/>
            <a:r>
              <a:rPr lang="ru-RU" sz="2400" b="1" dirty="0">
                <a:solidFill>
                  <a:srgbClr val="FFFF00"/>
                </a:solidFill>
              </a:rPr>
              <a:t>Снижению</a:t>
            </a:r>
          </a:p>
          <a:p>
            <a:pPr algn="ctr"/>
            <a:r>
              <a:rPr lang="ru-RU" sz="2400" b="1" dirty="0">
                <a:solidFill>
                  <a:srgbClr val="FFFF00"/>
                </a:solidFill>
              </a:rPr>
              <a:t> работоспособности</a:t>
            </a:r>
            <a:r>
              <a:rPr lang="ru-RU" sz="2400" dirty="0">
                <a:solidFill>
                  <a:srgbClr val="FFFF00"/>
                </a:solidFill>
                <a:latin typeface="Arial" charset="0"/>
              </a:rPr>
              <a:t> </a:t>
            </a:r>
          </a:p>
        </p:txBody>
      </p:sp>
      <p:sp>
        <p:nvSpPr>
          <p:cNvPr id="6" name="Oval 6"/>
          <p:cNvSpPr>
            <a:spLocks noChangeArrowheads="1"/>
          </p:cNvSpPr>
          <p:nvPr/>
        </p:nvSpPr>
        <p:spPr bwMode="auto">
          <a:xfrm>
            <a:off x="4216094" y="4099837"/>
            <a:ext cx="3865460" cy="1987454"/>
          </a:xfrm>
          <a:prstGeom prst="ellipse">
            <a:avLst/>
          </a:prstGeom>
          <a:solidFill>
            <a:schemeClr val="accent1"/>
          </a:solidFill>
          <a:ln w="9525">
            <a:solidFill>
              <a:schemeClr val="tx1"/>
            </a:solidFill>
            <a:round/>
            <a:headEnd/>
            <a:tailEnd/>
          </a:ln>
        </p:spPr>
        <p:txBody>
          <a:bodyPr wrap="none" anchor="ctr"/>
          <a:lstStyle/>
          <a:p>
            <a:pPr algn="ctr"/>
            <a:r>
              <a:rPr lang="ru-RU" sz="2400" b="1" dirty="0">
                <a:solidFill>
                  <a:srgbClr val="FFFF00"/>
                </a:solidFill>
              </a:rPr>
              <a:t>Развитию </a:t>
            </a:r>
          </a:p>
          <a:p>
            <a:pPr algn="ctr"/>
            <a:r>
              <a:rPr lang="ru-RU" sz="2400" b="1" dirty="0">
                <a:solidFill>
                  <a:srgbClr val="FFFF00"/>
                </a:solidFill>
              </a:rPr>
              <a:t>утомления и</a:t>
            </a:r>
          </a:p>
          <a:p>
            <a:pPr algn="ctr"/>
            <a:r>
              <a:rPr lang="ru-RU" sz="2400" b="1" dirty="0">
                <a:solidFill>
                  <a:srgbClr val="FFFF00"/>
                </a:solidFill>
              </a:rPr>
              <a:t> переутомления</a:t>
            </a:r>
            <a:r>
              <a:rPr lang="ru-RU" sz="2400" dirty="0">
                <a:solidFill>
                  <a:srgbClr val="FFFF00"/>
                </a:solidFill>
                <a:latin typeface="Arial" charset="0"/>
              </a:rPr>
              <a:t> </a:t>
            </a:r>
          </a:p>
        </p:txBody>
      </p:sp>
      <p:sp>
        <p:nvSpPr>
          <p:cNvPr id="8" name="Oval 5"/>
          <p:cNvSpPr>
            <a:spLocks noChangeArrowheads="1"/>
          </p:cNvSpPr>
          <p:nvPr/>
        </p:nvSpPr>
        <p:spPr bwMode="auto">
          <a:xfrm>
            <a:off x="7415757" y="2577737"/>
            <a:ext cx="3966346" cy="1869803"/>
          </a:xfrm>
          <a:prstGeom prst="ellipse">
            <a:avLst/>
          </a:prstGeom>
          <a:solidFill>
            <a:schemeClr val="accent1"/>
          </a:solidFill>
          <a:ln w="9525">
            <a:solidFill>
              <a:schemeClr val="tx1"/>
            </a:solidFill>
            <a:round/>
            <a:headEnd/>
            <a:tailEnd/>
          </a:ln>
        </p:spPr>
        <p:txBody>
          <a:bodyPr wrap="none" anchor="ctr"/>
          <a:lstStyle/>
          <a:p>
            <a:pPr algn="ctr"/>
            <a:r>
              <a:rPr lang="ru-RU" sz="2400" b="1" dirty="0">
                <a:solidFill>
                  <a:srgbClr val="FFFF00"/>
                </a:solidFill>
              </a:rPr>
              <a:t>Задержке</a:t>
            </a:r>
          </a:p>
          <a:p>
            <a:pPr algn="ctr"/>
            <a:r>
              <a:rPr lang="ru-RU" sz="2400" b="1" dirty="0">
                <a:solidFill>
                  <a:srgbClr val="FFFF00"/>
                </a:solidFill>
              </a:rPr>
              <a:t>роста и </a:t>
            </a:r>
          </a:p>
          <a:p>
            <a:pPr algn="ctr"/>
            <a:r>
              <a:rPr lang="ru-RU" sz="2400" b="1" dirty="0">
                <a:solidFill>
                  <a:srgbClr val="FFFF00"/>
                </a:solidFill>
              </a:rPr>
              <a:t>нормального</a:t>
            </a:r>
          </a:p>
          <a:p>
            <a:pPr algn="ctr"/>
            <a:r>
              <a:rPr lang="ru-RU" sz="2400" b="1" dirty="0">
                <a:solidFill>
                  <a:srgbClr val="FFFF00"/>
                </a:solidFill>
              </a:rPr>
              <a:t> развития </a:t>
            </a:r>
          </a:p>
        </p:txBody>
      </p:sp>
      <p:sp>
        <p:nvSpPr>
          <p:cNvPr id="9" name="Стрелка вниз 8"/>
          <p:cNvSpPr/>
          <p:nvPr/>
        </p:nvSpPr>
        <p:spPr>
          <a:xfrm>
            <a:off x="2032647" y="1930400"/>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0" name="Стрелка вниз 9"/>
          <p:cNvSpPr/>
          <p:nvPr/>
        </p:nvSpPr>
        <p:spPr>
          <a:xfrm>
            <a:off x="8914298" y="1424207"/>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Стрелка вниз 10"/>
          <p:cNvSpPr/>
          <p:nvPr/>
        </p:nvSpPr>
        <p:spPr>
          <a:xfrm>
            <a:off x="5602455" y="2883038"/>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0138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1000"/>
                                        <p:tgtEl>
                                          <p:spTgt spid="4"/>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left)">
                                      <p:cBhvr>
                                        <p:cTn id="11" dur="2000"/>
                                        <p:tgtEl>
                                          <p:spTgt spid="5"/>
                                        </p:tgtEl>
                                      </p:cBhvr>
                                    </p:animEffect>
                                  </p:childTnLst>
                                </p:cTn>
                              </p:par>
                            </p:childTnLst>
                          </p:cTn>
                        </p:par>
                        <p:par>
                          <p:cTn id="12" fill="hold">
                            <p:stCondLst>
                              <p:cond delay="3000"/>
                            </p:stCondLst>
                            <p:childTnLst>
                              <p:par>
                                <p:cTn id="13" presetID="22" presetClass="entr" presetSubtype="4" fill="hold" grpId="0" nodeType="after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wipe(down)">
                                      <p:cBhvr>
                                        <p:cTn id="15" dur="2000"/>
                                        <p:tgtEl>
                                          <p:spTgt spid="6"/>
                                        </p:tgtEl>
                                      </p:cBhvr>
                                    </p:animEffect>
                                  </p:childTnLst>
                                </p:cTn>
                              </p:par>
                            </p:childTnLst>
                          </p:cTn>
                        </p:par>
                        <p:par>
                          <p:cTn id="16" fill="hold">
                            <p:stCondLst>
                              <p:cond delay="5000"/>
                            </p:stCondLst>
                            <p:childTnLst>
                              <p:par>
                                <p:cTn id="17" presetID="22" presetClass="entr" presetSubtype="2" fill="hold" grpId="0"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right)">
                                      <p:cBhvr>
                                        <p:cTn id="1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P spid="6"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6470467" y="529081"/>
            <a:ext cx="5512527"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ru-RU" sz="4000" b="1" i="0" u="none" strike="noStrike" cap="none" normalizeH="0" baseline="0" dirty="0" smtClean="0">
                <a:ln>
                  <a:noFill/>
                </a:ln>
                <a:solidFill>
                  <a:srgbClr val="C00000"/>
                </a:solidFill>
                <a:effectLst/>
                <a:latin typeface="Calibri" pitchFamily="34" charset="0"/>
                <a:ea typeface="Times New Roman" pitchFamily="18" charset="0"/>
                <a:cs typeface="Calibri" pitchFamily="34" charset="0"/>
              </a:rPr>
              <a:t> </a:t>
            </a:r>
            <a:r>
              <a:rPr kumimoji="0" lang="ru-RU" sz="4000" b="1" i="1" u="none" strike="noStrike" cap="none" normalizeH="0" baseline="0" dirty="0" smtClean="0">
                <a:ln>
                  <a:noFill/>
                </a:ln>
                <a:solidFill>
                  <a:srgbClr val="C00000"/>
                </a:solidFill>
                <a:effectLst/>
                <a:latin typeface="Calibri" pitchFamily="34" charset="0"/>
                <a:ea typeface="Times New Roman" pitchFamily="18" charset="0"/>
                <a:cs typeface="Calibri" pitchFamily="34" charset="0"/>
              </a:rPr>
              <a:t>«Лучшая мера,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rgbClr val="C00000"/>
                </a:solidFill>
                <a:effectLst/>
                <a:latin typeface="Calibri" pitchFamily="34" charset="0"/>
                <a:ea typeface="Times New Roman" pitchFamily="18" charset="0"/>
                <a:cs typeface="Calibri" pitchFamily="34" charset="0"/>
              </a:rPr>
              <a:t>предупреждающая возбудимость</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rgbClr val="C00000"/>
                </a:solidFill>
                <a:effectLst/>
                <a:latin typeface="Calibri" pitchFamily="34" charset="0"/>
                <a:ea typeface="Times New Roman" pitchFamily="18" charset="0"/>
                <a:cs typeface="Calibri" pitchFamily="34" charset="0"/>
              </a:rPr>
              <a:t> ребенка, его раздражительность – </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4000" b="1" i="1" u="none" strike="noStrike" cap="none" normalizeH="0" baseline="0" dirty="0" smtClean="0">
                <a:ln>
                  <a:noFill/>
                </a:ln>
                <a:solidFill>
                  <a:srgbClr val="C00000"/>
                </a:solidFill>
                <a:effectLst/>
                <a:latin typeface="Calibri" pitchFamily="34" charset="0"/>
                <a:ea typeface="Times New Roman" pitchFamily="18" charset="0"/>
                <a:cs typeface="Calibri" pitchFamily="34" charset="0"/>
              </a:rPr>
              <a:t>соблюдение режима дня»</a:t>
            </a:r>
            <a:endParaRPr kumimoji="0" lang="ru-RU" sz="4000" b="1" i="1" u="none" strike="noStrike" cap="none" normalizeH="0" baseline="0" dirty="0" smtClean="0">
              <a:ln>
                <a:noFill/>
              </a:ln>
              <a:solidFill>
                <a:srgbClr val="C00000"/>
              </a:solidFill>
              <a:effectLst/>
              <a:latin typeface="Arial" pitchFamily="34" charset="0"/>
              <a:cs typeface="Arial" pitchFamily="34" charset="0"/>
            </a:endParaRPr>
          </a:p>
        </p:txBody>
      </p:sp>
      <p:sp>
        <p:nvSpPr>
          <p:cNvPr id="6" name="Rectangle 2"/>
          <p:cNvSpPr txBox="1">
            <a:spLocks noChangeArrowheads="1"/>
          </p:cNvSpPr>
          <p:nvPr/>
        </p:nvSpPr>
        <p:spPr>
          <a:xfrm>
            <a:off x="609599" y="609600"/>
            <a:ext cx="10284824" cy="1320800"/>
          </a:xfrm>
          <a:prstGeom prst="rect">
            <a:avLst/>
          </a:prstGeom>
        </p:spPr>
        <p:txBody>
          <a:bodyPr>
            <a:normAutofit fontScale="97500"/>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defRPr/>
            </a:pPr>
            <a:r>
              <a:rPr lang="ru-RU" sz="4000" b="1" dirty="0" smtClean="0">
                <a:solidFill>
                  <a:srgbClr val="7030A0"/>
                </a:solidFill>
              </a:rPr>
              <a:t>ВРАЧИ УТВЕРЖДАЮТ</a:t>
            </a:r>
            <a:r>
              <a:rPr lang="ru-RU" sz="4000" dirty="0" smtClean="0">
                <a:solidFill>
                  <a:srgbClr val="7030A0"/>
                </a:solidFill>
              </a:rPr>
              <a:t>:</a:t>
            </a:r>
            <a:endParaRPr lang="ru-RU" sz="4000" dirty="0" smtClean="0">
              <a:solidFill>
                <a:srgbClr val="7030A0"/>
              </a:solidFill>
            </a:endParaRPr>
          </a:p>
        </p:txBody>
      </p:sp>
      <p:pic>
        <p:nvPicPr>
          <p:cNvPr id="1026" name="Picture 2" descr="Picture backgrou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4581" y="2076541"/>
            <a:ext cx="5829300" cy="4505325"/>
          </a:xfrm>
          <a:prstGeom prst="rect">
            <a:avLst/>
          </a:prstGeom>
          <a:solidFill>
            <a:schemeClr val="tx2"/>
          </a:solidFill>
        </p:spPr>
      </p:pic>
    </p:spTree>
    <p:extLst>
      <p:ext uri="{BB962C8B-B14F-4D97-AF65-F5344CB8AC3E}">
        <p14:creationId xmlns:p14="http://schemas.microsoft.com/office/powerpoint/2010/main" val="1557086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diamond(in)">
                                      <p:cBhvr>
                                        <p:cTn id="7" dur="2000"/>
                                        <p:tgtEl>
                                          <p:spTgt spid="4">
                                            <p:txEl>
                                              <p:pRg st="0" end="0"/>
                                            </p:txEl>
                                          </p:spTgt>
                                        </p:tgtEl>
                                      </p:cBhvr>
                                    </p:animEffect>
                                  </p:childTnLst>
                                </p:cTn>
                              </p:par>
                            </p:childTnLst>
                          </p:cTn>
                        </p:par>
                        <p:par>
                          <p:cTn id="8" fill="hold">
                            <p:stCondLst>
                              <p:cond delay="2000"/>
                            </p:stCondLst>
                            <p:childTnLst>
                              <p:par>
                                <p:cTn id="9" presetID="8" presetClass="entr" presetSubtype="16" fill="hold" nodeType="after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Effect transition="in" filter="diamond(in)">
                                      <p:cBhvr>
                                        <p:cTn id="11" dur="2000"/>
                                        <p:tgtEl>
                                          <p:spTgt spid="4">
                                            <p:txEl>
                                              <p:pRg st="1" end="1"/>
                                            </p:txEl>
                                          </p:spTgt>
                                        </p:tgtEl>
                                      </p:cBhvr>
                                    </p:animEffect>
                                  </p:childTnLst>
                                </p:cTn>
                              </p:par>
                            </p:childTnLst>
                          </p:cTn>
                        </p:par>
                        <p:par>
                          <p:cTn id="12" fill="hold">
                            <p:stCondLst>
                              <p:cond delay="4000"/>
                            </p:stCondLst>
                            <p:childTnLst>
                              <p:par>
                                <p:cTn id="13" presetID="8" presetClass="entr" presetSubtype="16" fill="hold" nodeType="after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diamond(in)">
                                      <p:cBhvr>
                                        <p:cTn id="15" dur="2000"/>
                                        <p:tgtEl>
                                          <p:spTgt spid="4">
                                            <p:txEl>
                                              <p:pRg st="2" end="2"/>
                                            </p:txEl>
                                          </p:spTgt>
                                        </p:tgtEl>
                                      </p:cBhvr>
                                    </p:animEffect>
                                  </p:childTnLst>
                                </p:cTn>
                              </p:par>
                            </p:childTnLst>
                          </p:cTn>
                        </p:par>
                        <p:par>
                          <p:cTn id="16" fill="hold">
                            <p:stCondLst>
                              <p:cond delay="6000"/>
                            </p:stCondLst>
                            <p:childTnLst>
                              <p:par>
                                <p:cTn id="17" presetID="8" presetClass="entr" presetSubtype="16" fill="hold" nodeType="after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Effect transition="in" filter="diamond(in)">
                                      <p:cBhvr>
                                        <p:cTn id="19" dur="2000"/>
                                        <p:tgtEl>
                                          <p:spTgt spid="4">
                                            <p:txEl>
                                              <p:pRg st="3" end="3"/>
                                            </p:txEl>
                                          </p:spTgt>
                                        </p:tgtEl>
                                      </p:cBhvr>
                                    </p:animEffect>
                                  </p:childTnLst>
                                </p:cTn>
                              </p:par>
                            </p:childTnLst>
                          </p:cTn>
                        </p:par>
                        <p:par>
                          <p:cTn id="20" fill="hold">
                            <p:stCondLst>
                              <p:cond delay="8000"/>
                            </p:stCondLst>
                            <p:childTnLst>
                              <p:par>
                                <p:cTn id="21" presetID="22" presetClass="entr" presetSubtype="8" fill="hold" grpId="0"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70559" y="425270"/>
            <a:ext cx="10598332" cy="2554545"/>
          </a:xfrm>
          <a:prstGeom prst="rect">
            <a:avLst/>
          </a:prstGeom>
        </p:spPr>
        <p:txBody>
          <a:bodyPr wrap="square">
            <a:spAutoFit/>
          </a:bodyPr>
          <a:lstStyle/>
          <a:p>
            <a:pPr algn="ctr">
              <a:buNone/>
            </a:pPr>
            <a:r>
              <a:rPr lang="ru-RU" sz="3200" dirty="0">
                <a:solidFill>
                  <a:srgbClr val="002060"/>
                </a:solidFill>
              </a:rPr>
              <a:t>Современному школьнику постоянно не хватает времени. Процесс обучения в школе очень насыщенный. Помощником может и должен быть правильно организованный режим дня школьника.</a:t>
            </a:r>
            <a:endParaRPr lang="ru-RU" sz="3200" dirty="0">
              <a:solidFill>
                <a:srgbClr val="002060"/>
              </a:solidFill>
            </a:endParaRPr>
          </a:p>
        </p:txBody>
      </p:sp>
      <p:sp>
        <p:nvSpPr>
          <p:cNvPr id="5" name="Прямоугольник 4"/>
          <p:cNvSpPr/>
          <p:nvPr/>
        </p:nvSpPr>
        <p:spPr>
          <a:xfrm>
            <a:off x="400594" y="3312112"/>
            <a:ext cx="11416937" cy="2308324"/>
          </a:xfrm>
          <a:prstGeom prst="rect">
            <a:avLst/>
          </a:prstGeom>
        </p:spPr>
        <p:txBody>
          <a:bodyPr wrap="square">
            <a:spAutoFit/>
          </a:bodyPr>
          <a:lstStyle/>
          <a:p>
            <a:pPr algn="ctr"/>
            <a:r>
              <a:rPr lang="ru-RU" sz="3600" b="1" dirty="0" smtClean="0">
                <a:solidFill>
                  <a:schemeClr val="accent6">
                    <a:lumMod val="75000"/>
                  </a:schemeClr>
                </a:solidFill>
              </a:rPr>
              <a:t>Режим дня</a:t>
            </a:r>
            <a:r>
              <a:rPr lang="ru-RU" sz="3600" dirty="0" smtClean="0">
                <a:solidFill>
                  <a:schemeClr val="accent6">
                    <a:lumMod val="75000"/>
                  </a:schemeClr>
                </a:solidFill>
              </a:rPr>
              <a:t> </a:t>
            </a:r>
            <a:r>
              <a:rPr lang="ru-RU" sz="3600" b="1" dirty="0" smtClean="0"/>
              <a:t>- это распределение времени на все виды суточной деятельности и отдыха с учетом возраста, состояния здоровья и особенностей личности.</a:t>
            </a:r>
            <a:endParaRPr lang="ru-RU" sz="3600" b="1" dirty="0"/>
          </a:p>
        </p:txBody>
      </p:sp>
    </p:spTree>
    <p:extLst>
      <p:ext uri="{BB962C8B-B14F-4D97-AF65-F5344CB8AC3E}">
        <p14:creationId xmlns:p14="http://schemas.microsoft.com/office/powerpoint/2010/main" val="1816145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strips(downLeft)">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2"/>
          <p:cNvSpPr>
            <a:spLocks noChangeArrowheads="1"/>
          </p:cNvSpPr>
          <p:nvPr/>
        </p:nvSpPr>
        <p:spPr bwMode="auto">
          <a:xfrm>
            <a:off x="3961751" y="1787207"/>
            <a:ext cx="3892731" cy="3065417"/>
          </a:xfrm>
          <a:prstGeom prst="ellipse">
            <a:avLst/>
          </a:prstGeom>
          <a:solidFill>
            <a:schemeClr val="accent1"/>
          </a:solidFill>
          <a:ln w="9525">
            <a:solidFill>
              <a:schemeClr val="tx1"/>
            </a:solidFill>
            <a:round/>
            <a:headEnd/>
            <a:tailEnd/>
          </a:ln>
        </p:spPr>
        <p:txBody>
          <a:bodyPr wrap="none" anchor="ctr"/>
          <a:lstStyle/>
          <a:p>
            <a:pPr algn="ctr"/>
            <a:r>
              <a:rPr lang="ru-RU" sz="2800" b="1" dirty="0">
                <a:solidFill>
                  <a:srgbClr val="FFFF00"/>
                </a:solidFill>
              </a:rPr>
              <a:t>Основные </a:t>
            </a:r>
            <a:endParaRPr lang="en-US" sz="2800" b="1" dirty="0">
              <a:solidFill>
                <a:srgbClr val="FFFF00"/>
              </a:solidFill>
            </a:endParaRPr>
          </a:p>
          <a:p>
            <a:pPr algn="ctr"/>
            <a:r>
              <a:rPr lang="ru-RU" sz="2800" b="1" dirty="0">
                <a:solidFill>
                  <a:srgbClr val="FFFF00"/>
                </a:solidFill>
              </a:rPr>
              <a:t>компоненты</a:t>
            </a:r>
            <a:endParaRPr lang="en-US" sz="2800" b="1" dirty="0">
              <a:solidFill>
                <a:srgbClr val="FFFF00"/>
              </a:solidFill>
            </a:endParaRPr>
          </a:p>
          <a:p>
            <a:pPr algn="ctr"/>
            <a:r>
              <a:rPr lang="ru-RU" sz="2800" b="1" dirty="0">
                <a:solidFill>
                  <a:srgbClr val="FFFF00"/>
                </a:solidFill>
              </a:rPr>
              <a:t> режима дня</a:t>
            </a:r>
          </a:p>
          <a:p>
            <a:pPr algn="ctr"/>
            <a:r>
              <a:rPr lang="ru-RU" sz="2800" b="1" dirty="0">
                <a:solidFill>
                  <a:srgbClr val="FFFF00"/>
                </a:solidFill>
              </a:rPr>
              <a:t> школьника</a:t>
            </a:r>
          </a:p>
        </p:txBody>
      </p:sp>
      <p:sp>
        <p:nvSpPr>
          <p:cNvPr id="3" name="Rectangle 7"/>
          <p:cNvSpPr>
            <a:spLocks noChangeArrowheads="1"/>
          </p:cNvSpPr>
          <p:nvPr/>
        </p:nvSpPr>
        <p:spPr bwMode="auto">
          <a:xfrm>
            <a:off x="954649" y="638810"/>
            <a:ext cx="2303463" cy="946150"/>
          </a:xfrm>
          <a:prstGeom prst="rect">
            <a:avLst/>
          </a:prstGeom>
          <a:noFill/>
          <a:ln w="9525">
            <a:noFill/>
            <a:miter lim="800000"/>
            <a:headEnd/>
            <a:tailEnd/>
          </a:ln>
        </p:spPr>
        <p:txBody>
          <a:bodyPr>
            <a:spAutoFit/>
          </a:bodyPr>
          <a:lstStyle/>
          <a:p>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отдых по интересам</a:t>
            </a:r>
          </a:p>
        </p:txBody>
      </p:sp>
      <p:sp>
        <p:nvSpPr>
          <p:cNvPr id="4" name="Rectangle 4"/>
          <p:cNvSpPr>
            <a:spLocks noChangeArrowheads="1"/>
          </p:cNvSpPr>
          <p:nvPr/>
        </p:nvSpPr>
        <p:spPr bwMode="auto">
          <a:xfrm>
            <a:off x="597400" y="2497455"/>
            <a:ext cx="2528887" cy="1800225"/>
          </a:xfrm>
          <a:prstGeom prst="rect">
            <a:avLst/>
          </a:prstGeom>
          <a:noFill/>
          <a:ln w="9525">
            <a:noFill/>
            <a:miter lim="800000"/>
            <a:headEnd/>
            <a:tailEnd/>
          </a:ln>
        </p:spPr>
        <p:txBody>
          <a:bodyPr>
            <a:spAutoFit/>
          </a:bodyPr>
          <a:lstStyle/>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пребывание </a:t>
            </a:r>
          </a:p>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на свежем</a:t>
            </a:r>
          </a:p>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воздухе </a:t>
            </a:r>
            <a:endParaRPr lang="en-US"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(прогулки)</a:t>
            </a:r>
          </a:p>
        </p:txBody>
      </p:sp>
      <p:sp>
        <p:nvSpPr>
          <p:cNvPr id="6" name="Rectangle 8"/>
          <p:cNvSpPr>
            <a:spLocks noChangeArrowheads="1"/>
          </p:cNvSpPr>
          <p:nvPr/>
        </p:nvSpPr>
        <p:spPr bwMode="auto">
          <a:xfrm>
            <a:off x="2133612" y="4934902"/>
            <a:ext cx="2730500" cy="954107"/>
          </a:xfrm>
          <a:prstGeom prst="rect">
            <a:avLst/>
          </a:prstGeom>
          <a:noFill/>
          <a:ln w="9525">
            <a:noFill/>
            <a:miter lim="800000"/>
            <a:headEnd/>
            <a:tailEnd/>
          </a:ln>
        </p:spPr>
        <p:txBody>
          <a:bodyPr>
            <a:spAutoFit/>
          </a:bodyPr>
          <a:lstStyle/>
          <a:p>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личная гигиена</a:t>
            </a:r>
          </a:p>
        </p:txBody>
      </p:sp>
      <p:sp>
        <p:nvSpPr>
          <p:cNvPr id="7" name="Rectangle 9"/>
          <p:cNvSpPr>
            <a:spLocks noChangeArrowheads="1"/>
          </p:cNvSpPr>
          <p:nvPr/>
        </p:nvSpPr>
        <p:spPr bwMode="auto">
          <a:xfrm>
            <a:off x="4330292" y="-38299"/>
            <a:ext cx="2665412" cy="1354217"/>
          </a:xfrm>
          <a:prstGeom prst="rect">
            <a:avLst/>
          </a:prstGeom>
          <a:noFill/>
          <a:ln w="9525">
            <a:noFill/>
            <a:miter lim="800000"/>
            <a:headEnd/>
            <a:tailEnd/>
          </a:ln>
        </p:spPr>
        <p:txBody>
          <a:bodyPr>
            <a:spAutoFit/>
          </a:bodyPr>
          <a:lstStyle/>
          <a:p>
            <a:pPr algn="ctr"/>
            <a:r>
              <a:rPr lang="ru-RU" dirty="0">
                <a:solidFill>
                  <a:srgbClr val="7030A0"/>
                </a:solidFill>
                <a:latin typeface="Arial" charset="0"/>
              </a:rPr>
              <a:t> </a:t>
            </a:r>
            <a:r>
              <a:rPr lang="ru-RU" sz="32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правильное питание</a:t>
            </a:r>
            <a:endParaRPr lang="ru-RU" sz="32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8" name="Rectangle 5"/>
          <p:cNvSpPr>
            <a:spLocks noChangeArrowheads="1"/>
          </p:cNvSpPr>
          <p:nvPr/>
        </p:nvSpPr>
        <p:spPr bwMode="auto">
          <a:xfrm>
            <a:off x="7776753" y="1188829"/>
            <a:ext cx="3529013" cy="954107"/>
          </a:xfrm>
          <a:prstGeom prst="rect">
            <a:avLst/>
          </a:prstGeom>
          <a:noFill/>
          <a:ln w="9525">
            <a:noFill/>
            <a:miter lim="800000"/>
            <a:headEnd/>
            <a:tailEnd/>
          </a:ln>
        </p:spPr>
        <p:txBody>
          <a:bodyPr>
            <a:spAutoFit/>
          </a:bodyPr>
          <a:lstStyle/>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учеба в школе и дома</a:t>
            </a:r>
          </a:p>
        </p:txBody>
      </p:sp>
      <p:sp>
        <p:nvSpPr>
          <p:cNvPr id="10" name="Rectangle 6"/>
          <p:cNvSpPr>
            <a:spLocks noChangeArrowheads="1"/>
          </p:cNvSpPr>
          <p:nvPr/>
        </p:nvSpPr>
        <p:spPr bwMode="auto">
          <a:xfrm>
            <a:off x="8689946" y="2608045"/>
            <a:ext cx="3062287" cy="1373188"/>
          </a:xfrm>
          <a:prstGeom prst="rect">
            <a:avLst/>
          </a:prstGeom>
          <a:noFill/>
          <a:ln w="9525">
            <a:noFill/>
            <a:miter lim="800000"/>
            <a:headEnd/>
            <a:tailEnd/>
          </a:ln>
        </p:spPr>
        <p:txBody>
          <a:bodyPr>
            <a:spAutoFit/>
          </a:bodyPr>
          <a:lstStyle/>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игровая </a:t>
            </a:r>
          </a:p>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деятельность </a:t>
            </a:r>
            <a:endParaRPr lang="en-US"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a:p>
            <a:pPr algn="ctr"/>
            <a:r>
              <a:rPr lang="ru-RU" sz="28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по интересам</a:t>
            </a:r>
          </a:p>
        </p:txBody>
      </p:sp>
      <p:sp>
        <p:nvSpPr>
          <p:cNvPr id="11" name="Rectangle 3"/>
          <p:cNvSpPr>
            <a:spLocks noChangeArrowheads="1"/>
          </p:cNvSpPr>
          <p:nvPr/>
        </p:nvSpPr>
        <p:spPr bwMode="auto">
          <a:xfrm>
            <a:off x="7326371" y="4446343"/>
            <a:ext cx="1871662" cy="1200329"/>
          </a:xfrm>
          <a:prstGeom prst="rect">
            <a:avLst/>
          </a:prstGeom>
          <a:noFill/>
          <a:ln w="9525">
            <a:noFill/>
            <a:miter lim="800000"/>
            <a:headEnd/>
            <a:tailEnd/>
          </a:ln>
        </p:spPr>
        <p:txBody>
          <a:bodyPr>
            <a:spAutoFit/>
          </a:bodyPr>
          <a:lstStyle/>
          <a:p>
            <a:pPr algn="ctr">
              <a:spcBef>
                <a:spcPct val="20000"/>
              </a:spcBef>
              <a:buClr>
                <a:schemeClr val="folHlink"/>
              </a:buClr>
              <a:buSzPct val="90000"/>
              <a:buFont typeface="Wingdings" pitchFamily="2" charset="2"/>
              <a:buNone/>
            </a:pPr>
            <a:r>
              <a:rPr lang="ru-RU"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en-US"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r>
              <a:rPr lang="ru-RU"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сон</a:t>
            </a:r>
          </a:p>
        </p:txBody>
      </p:sp>
      <p:sp>
        <p:nvSpPr>
          <p:cNvPr id="13" name="Стрелка влево 12"/>
          <p:cNvSpPr/>
          <p:nvPr/>
        </p:nvSpPr>
        <p:spPr>
          <a:xfrm>
            <a:off x="3164851" y="3023098"/>
            <a:ext cx="608404" cy="37446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4" name="Стрелка влево 13"/>
          <p:cNvSpPr/>
          <p:nvPr/>
        </p:nvSpPr>
        <p:spPr>
          <a:xfrm rot="1993015">
            <a:off x="3378211" y="1929560"/>
            <a:ext cx="608404" cy="37446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5" name="Стрелка влево 14"/>
          <p:cNvSpPr/>
          <p:nvPr/>
        </p:nvSpPr>
        <p:spPr>
          <a:xfrm rot="5243770">
            <a:off x="5470973" y="1297274"/>
            <a:ext cx="373372" cy="37446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6" name="Стрелка влево 15"/>
          <p:cNvSpPr/>
          <p:nvPr/>
        </p:nvSpPr>
        <p:spPr>
          <a:xfrm rot="18890416">
            <a:off x="3816318" y="4665389"/>
            <a:ext cx="608404" cy="37446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7" name="Стрелка влево 16"/>
          <p:cNvSpPr/>
          <p:nvPr/>
        </p:nvSpPr>
        <p:spPr>
          <a:xfrm rot="13208786">
            <a:off x="6990399" y="4773087"/>
            <a:ext cx="608404" cy="374469"/>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8" name="Стрелка влево 17"/>
          <p:cNvSpPr/>
          <p:nvPr/>
        </p:nvSpPr>
        <p:spPr>
          <a:xfrm rot="10800000">
            <a:off x="7917853" y="3130006"/>
            <a:ext cx="608404" cy="37981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9" name="Стрелка влево 18"/>
          <p:cNvSpPr/>
          <p:nvPr/>
        </p:nvSpPr>
        <p:spPr>
          <a:xfrm rot="8504042">
            <a:off x="7526229" y="1931252"/>
            <a:ext cx="608404" cy="379818"/>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0578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par>
                          <p:cTn id="10" fill="hold">
                            <p:stCondLst>
                              <p:cond delay="500"/>
                            </p:stCondLst>
                            <p:childTnLst>
                              <p:par>
                                <p:cTn id="11" presetID="22" presetClass="entr" presetSubtype="2" fill="hold" grpId="0" nodeType="after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ipe(right)">
                                      <p:cBhvr>
                                        <p:cTn id="13" dur="2000"/>
                                        <p:tgtEl>
                                          <p:spTgt spid="3"/>
                                        </p:tgtEl>
                                      </p:cBhvr>
                                    </p:animEffect>
                                  </p:childTnLst>
                                </p:cTn>
                              </p:par>
                            </p:childTnLst>
                          </p:cTn>
                        </p:par>
                        <p:par>
                          <p:cTn id="14" fill="hold">
                            <p:stCondLst>
                              <p:cond delay="2500"/>
                            </p:stCondLst>
                            <p:childTnLst>
                              <p:par>
                                <p:cTn id="15" presetID="22" presetClass="entr" presetSubtype="8" fill="hold" grpId="0" nodeType="after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left)">
                                      <p:cBhvr>
                                        <p:cTn id="17" dur="2000"/>
                                        <p:tgtEl>
                                          <p:spTgt spid="4"/>
                                        </p:tgtEl>
                                      </p:cBhvr>
                                    </p:animEffect>
                                  </p:childTnLst>
                                </p:cTn>
                              </p:par>
                            </p:childTnLst>
                          </p:cTn>
                        </p:par>
                        <p:par>
                          <p:cTn id="18" fill="hold">
                            <p:stCondLst>
                              <p:cond delay="4500"/>
                            </p:stCondLst>
                            <p:childTnLst>
                              <p:par>
                                <p:cTn id="19" presetID="22" presetClass="entr" presetSubtype="4"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wipe(down)">
                                      <p:cBhvr>
                                        <p:cTn id="21" dur="2000"/>
                                        <p:tgtEl>
                                          <p:spTgt spid="6"/>
                                        </p:tgtEl>
                                      </p:cBhvr>
                                    </p:animEffect>
                                  </p:childTnLst>
                                </p:cTn>
                              </p:par>
                            </p:childTnLst>
                          </p:cTn>
                        </p:par>
                        <p:par>
                          <p:cTn id="22" fill="hold">
                            <p:stCondLst>
                              <p:cond delay="6500"/>
                            </p:stCondLst>
                            <p:childTnLst>
                              <p:par>
                                <p:cTn id="23" presetID="22" presetClass="entr" presetSubtype="8" fill="hold" grpId="0" nodeType="after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wipe(left)">
                                      <p:cBhvr>
                                        <p:cTn id="25" dur="2000"/>
                                        <p:tgtEl>
                                          <p:spTgt spid="7"/>
                                        </p:tgtEl>
                                      </p:cBhvr>
                                    </p:animEffect>
                                  </p:childTnLst>
                                </p:cTn>
                              </p:par>
                            </p:childTnLst>
                          </p:cTn>
                        </p:par>
                        <p:par>
                          <p:cTn id="26" fill="hold">
                            <p:stCondLst>
                              <p:cond delay="8500"/>
                            </p:stCondLst>
                            <p:childTnLst>
                              <p:par>
                                <p:cTn id="27" presetID="22" presetClass="entr" presetSubtype="2" fill="hold" grpId="0" nodeType="after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wipe(right)">
                                      <p:cBhvr>
                                        <p:cTn id="29" dur="2000"/>
                                        <p:tgtEl>
                                          <p:spTgt spid="8"/>
                                        </p:tgtEl>
                                      </p:cBhvr>
                                    </p:animEffect>
                                  </p:childTnLst>
                                </p:cTn>
                              </p:par>
                            </p:childTnLst>
                          </p:cTn>
                        </p:par>
                        <p:par>
                          <p:cTn id="30" fill="hold">
                            <p:stCondLst>
                              <p:cond delay="10500"/>
                            </p:stCondLst>
                            <p:childTnLst>
                              <p:par>
                                <p:cTn id="31" presetID="22" presetClass="entr" presetSubtype="2" fill="hold" grpId="0" nodeType="after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right)">
                                      <p:cBhvr>
                                        <p:cTn id="33" dur="2000"/>
                                        <p:tgtEl>
                                          <p:spTgt spid="10"/>
                                        </p:tgtEl>
                                      </p:cBhvr>
                                    </p:animEffect>
                                  </p:childTnLst>
                                </p:cTn>
                              </p:par>
                            </p:childTnLst>
                          </p:cTn>
                        </p:par>
                        <p:par>
                          <p:cTn id="34" fill="hold">
                            <p:stCondLst>
                              <p:cond delay="12500"/>
                            </p:stCondLst>
                            <p:childTnLst>
                              <p:par>
                                <p:cTn id="35" presetID="22" presetClass="entr" presetSubtype="8" fill="hold" grpId="0" nodeType="after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left)">
                                      <p:cBhvr>
                                        <p:cTn id="3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p:bldP spid="6" grpId="0"/>
      <p:bldP spid="7" grpId="0"/>
      <p:bldP spid="8"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13588" y="2352260"/>
            <a:ext cx="3386135" cy="2000264"/>
          </a:xfrm>
          <a:prstGeom prst="rect">
            <a:avLst/>
          </a:prstGeom>
          <a:solidFill>
            <a:schemeClr val="accent1"/>
          </a:solidFill>
          <a:ln w="9525">
            <a:solidFill>
              <a:schemeClr val="tx1"/>
            </a:solidFill>
            <a:miter lim="800000"/>
            <a:headEnd/>
            <a:tailEnd/>
          </a:ln>
        </p:spPr>
        <p:txBody>
          <a:bodyPr wrap="none" anchor="ctr"/>
          <a:lstStyle/>
          <a:p>
            <a:pPr algn="ctr"/>
            <a:r>
              <a:rPr lang="ru-RU" sz="3200" b="1" dirty="0">
                <a:solidFill>
                  <a:srgbClr val="FFFF00"/>
                </a:solidFill>
              </a:rPr>
              <a:t>Правильно</a:t>
            </a:r>
          </a:p>
          <a:p>
            <a:pPr algn="ctr"/>
            <a:r>
              <a:rPr lang="ru-RU" sz="3200" b="1" dirty="0">
                <a:solidFill>
                  <a:srgbClr val="FFFF00"/>
                </a:solidFill>
              </a:rPr>
              <a:t> организованный</a:t>
            </a:r>
            <a:br>
              <a:rPr lang="ru-RU" sz="3200" b="1" dirty="0">
                <a:solidFill>
                  <a:srgbClr val="FFFF00"/>
                </a:solidFill>
              </a:rPr>
            </a:br>
            <a:r>
              <a:rPr lang="ru-RU" sz="3200" b="1" dirty="0">
                <a:solidFill>
                  <a:srgbClr val="FFFF00"/>
                </a:solidFill>
              </a:rPr>
              <a:t>  режим дня</a:t>
            </a:r>
          </a:p>
        </p:txBody>
      </p:sp>
      <p:sp>
        <p:nvSpPr>
          <p:cNvPr id="3" name="Oval 3"/>
          <p:cNvSpPr>
            <a:spLocks noChangeArrowheads="1"/>
          </p:cNvSpPr>
          <p:nvPr/>
        </p:nvSpPr>
        <p:spPr bwMode="auto">
          <a:xfrm rot="20721649">
            <a:off x="428683" y="744506"/>
            <a:ext cx="3367272" cy="2032904"/>
          </a:xfrm>
          <a:prstGeom prst="ellipse">
            <a:avLst/>
          </a:prstGeom>
          <a:solidFill>
            <a:schemeClr val="accent1"/>
          </a:solidFill>
          <a:ln w="9525">
            <a:solidFill>
              <a:schemeClr val="tx1"/>
            </a:solidFill>
            <a:round/>
            <a:headEnd/>
            <a:tailEnd/>
          </a:ln>
        </p:spPr>
        <p:txBody>
          <a:bodyPr wrap="none" anchor="ctr"/>
          <a:lstStyle/>
          <a:p>
            <a:pPr algn="ctr" eaLnBrk="0" hangingPunct="0"/>
            <a:r>
              <a:rPr lang="ru-RU" sz="2400" b="1" dirty="0">
                <a:solidFill>
                  <a:srgbClr val="FFC000"/>
                </a:solidFill>
              </a:rPr>
              <a:t>создает </a:t>
            </a:r>
          </a:p>
          <a:p>
            <a:pPr algn="ctr" eaLnBrk="0" hangingPunct="0"/>
            <a:r>
              <a:rPr lang="ru-RU" sz="2400" b="1" dirty="0">
                <a:solidFill>
                  <a:srgbClr val="FFC000"/>
                </a:solidFill>
              </a:rPr>
              <a:t>интерес к </a:t>
            </a:r>
          </a:p>
          <a:p>
            <a:pPr algn="ctr" eaLnBrk="0" hangingPunct="0"/>
            <a:r>
              <a:rPr lang="ru-RU" sz="2400" b="1" dirty="0">
                <a:solidFill>
                  <a:srgbClr val="FFC000"/>
                </a:solidFill>
              </a:rPr>
              <a:t>учебной </a:t>
            </a:r>
          </a:p>
          <a:p>
            <a:pPr algn="ctr" eaLnBrk="0" hangingPunct="0"/>
            <a:r>
              <a:rPr lang="ru-RU" sz="2400" b="1" dirty="0">
                <a:solidFill>
                  <a:srgbClr val="FFC000"/>
                </a:solidFill>
              </a:rPr>
              <a:t>деятельности</a:t>
            </a:r>
            <a:r>
              <a:rPr lang="ru-RU" sz="2400" dirty="0">
                <a:solidFill>
                  <a:srgbClr val="FFC000"/>
                </a:solidFill>
                <a:latin typeface="Arial" charset="0"/>
              </a:rPr>
              <a:t> </a:t>
            </a:r>
          </a:p>
        </p:txBody>
      </p:sp>
      <p:sp>
        <p:nvSpPr>
          <p:cNvPr id="4" name="Oval 5"/>
          <p:cNvSpPr>
            <a:spLocks noChangeArrowheads="1"/>
          </p:cNvSpPr>
          <p:nvPr/>
        </p:nvSpPr>
        <p:spPr bwMode="auto">
          <a:xfrm>
            <a:off x="4505177" y="351995"/>
            <a:ext cx="3024979" cy="1439864"/>
          </a:xfrm>
          <a:prstGeom prst="ellipse">
            <a:avLst/>
          </a:prstGeom>
          <a:solidFill>
            <a:schemeClr val="accent1"/>
          </a:solidFill>
          <a:ln w="9525">
            <a:solidFill>
              <a:schemeClr val="tx1"/>
            </a:solidFill>
            <a:round/>
            <a:headEnd/>
            <a:tailEnd/>
          </a:ln>
        </p:spPr>
        <p:txBody>
          <a:bodyPr wrap="none" anchor="ctr"/>
          <a:lstStyle/>
          <a:p>
            <a:pPr algn="ctr" eaLnBrk="0" hangingPunct="0"/>
            <a:r>
              <a:rPr lang="ru-RU" sz="2400" b="1" dirty="0">
                <a:solidFill>
                  <a:srgbClr val="FFC000"/>
                </a:solidFill>
              </a:rPr>
              <a:t>сохраняет </a:t>
            </a:r>
          </a:p>
          <a:p>
            <a:pPr algn="ctr" eaLnBrk="0" hangingPunct="0"/>
            <a:r>
              <a:rPr lang="ru-RU" sz="2400" b="1" dirty="0">
                <a:solidFill>
                  <a:srgbClr val="FFC000"/>
                </a:solidFill>
              </a:rPr>
              <a:t>здоровье</a:t>
            </a:r>
            <a:r>
              <a:rPr lang="ru-RU" sz="2400" dirty="0">
                <a:solidFill>
                  <a:srgbClr val="FFC000"/>
                </a:solidFill>
                <a:latin typeface="Arial" charset="0"/>
              </a:rPr>
              <a:t> </a:t>
            </a:r>
          </a:p>
        </p:txBody>
      </p:sp>
      <p:sp>
        <p:nvSpPr>
          <p:cNvPr id="5" name="Oval 6"/>
          <p:cNvSpPr>
            <a:spLocks noChangeArrowheads="1"/>
          </p:cNvSpPr>
          <p:nvPr/>
        </p:nvSpPr>
        <p:spPr bwMode="auto">
          <a:xfrm rot="683845">
            <a:off x="7927035" y="640291"/>
            <a:ext cx="3102173" cy="1847799"/>
          </a:xfrm>
          <a:prstGeom prst="ellipse">
            <a:avLst/>
          </a:prstGeom>
          <a:solidFill>
            <a:schemeClr val="accent1"/>
          </a:solidFill>
          <a:ln w="9525">
            <a:solidFill>
              <a:schemeClr val="tx1"/>
            </a:solidFill>
            <a:round/>
            <a:headEnd/>
            <a:tailEnd/>
          </a:ln>
        </p:spPr>
        <p:txBody>
          <a:bodyPr wrap="none" anchor="ctr"/>
          <a:lstStyle/>
          <a:p>
            <a:pPr algn="ctr" eaLnBrk="0" hangingPunct="0"/>
            <a:r>
              <a:rPr lang="ru-RU" sz="2400" b="1" dirty="0">
                <a:solidFill>
                  <a:srgbClr val="FFC000"/>
                </a:solidFill>
              </a:rPr>
              <a:t>создает </a:t>
            </a:r>
          </a:p>
          <a:p>
            <a:pPr algn="ctr" eaLnBrk="0" hangingPunct="0"/>
            <a:r>
              <a:rPr lang="ru-RU" sz="2400" b="1" dirty="0">
                <a:solidFill>
                  <a:srgbClr val="FFC000"/>
                </a:solidFill>
              </a:rPr>
              <a:t>ровное, </a:t>
            </a:r>
          </a:p>
          <a:p>
            <a:pPr algn="ctr" eaLnBrk="0" hangingPunct="0"/>
            <a:r>
              <a:rPr lang="ru-RU" sz="2400" b="1" dirty="0">
                <a:solidFill>
                  <a:srgbClr val="FFC000"/>
                </a:solidFill>
              </a:rPr>
              <a:t>бодрое</a:t>
            </a:r>
          </a:p>
          <a:p>
            <a:pPr algn="ctr" eaLnBrk="0" hangingPunct="0"/>
            <a:r>
              <a:rPr lang="ru-RU" sz="2400" b="1" dirty="0">
                <a:solidFill>
                  <a:srgbClr val="FFC000"/>
                </a:solidFill>
              </a:rPr>
              <a:t> настроение</a:t>
            </a:r>
            <a:r>
              <a:rPr lang="ru-RU" sz="2400" dirty="0">
                <a:solidFill>
                  <a:srgbClr val="FFC000"/>
                </a:solidFill>
                <a:latin typeface="Arial" charset="0"/>
              </a:rPr>
              <a:t> </a:t>
            </a:r>
          </a:p>
        </p:txBody>
      </p:sp>
      <p:sp>
        <p:nvSpPr>
          <p:cNvPr id="6" name="Oval 4"/>
          <p:cNvSpPr>
            <a:spLocks noChangeArrowheads="1"/>
          </p:cNvSpPr>
          <p:nvPr/>
        </p:nvSpPr>
        <p:spPr bwMode="auto">
          <a:xfrm rot="865748">
            <a:off x="1535111" y="4265281"/>
            <a:ext cx="3251326" cy="2045523"/>
          </a:xfrm>
          <a:prstGeom prst="ellipse">
            <a:avLst/>
          </a:prstGeom>
          <a:solidFill>
            <a:schemeClr val="accent1"/>
          </a:solidFill>
          <a:ln w="9525">
            <a:solidFill>
              <a:schemeClr val="tx1"/>
            </a:solidFill>
            <a:round/>
            <a:headEnd/>
            <a:tailEnd/>
          </a:ln>
        </p:spPr>
        <p:txBody>
          <a:bodyPr wrap="none" anchor="ctr"/>
          <a:lstStyle/>
          <a:p>
            <a:pPr algn="ctr" eaLnBrk="0" hangingPunct="0"/>
            <a:r>
              <a:rPr lang="ru-RU" sz="2400" b="1" dirty="0">
                <a:solidFill>
                  <a:srgbClr val="FFC000"/>
                </a:solidFill>
              </a:rPr>
              <a:t>способствует</a:t>
            </a:r>
          </a:p>
          <a:p>
            <a:pPr algn="ctr" eaLnBrk="0" hangingPunct="0"/>
            <a:r>
              <a:rPr lang="ru-RU" sz="2400" b="1" dirty="0">
                <a:solidFill>
                  <a:srgbClr val="FFC000"/>
                </a:solidFill>
              </a:rPr>
              <a:t> нормальному</a:t>
            </a:r>
          </a:p>
          <a:p>
            <a:pPr algn="ctr" eaLnBrk="0" hangingPunct="0"/>
            <a:r>
              <a:rPr lang="ru-RU" sz="2400" b="1" dirty="0">
                <a:solidFill>
                  <a:srgbClr val="FFC000"/>
                </a:solidFill>
              </a:rPr>
              <a:t> развитию</a:t>
            </a:r>
          </a:p>
          <a:p>
            <a:pPr algn="ctr" eaLnBrk="0" hangingPunct="0"/>
            <a:r>
              <a:rPr lang="ru-RU" sz="2400" b="1" dirty="0">
                <a:solidFill>
                  <a:srgbClr val="FFC000"/>
                </a:solidFill>
              </a:rPr>
              <a:t> ребенка</a:t>
            </a:r>
            <a:r>
              <a:rPr lang="ru-RU" sz="2400" dirty="0">
                <a:solidFill>
                  <a:srgbClr val="FFC000"/>
                </a:solidFill>
              </a:rPr>
              <a:t> </a:t>
            </a:r>
          </a:p>
        </p:txBody>
      </p:sp>
      <p:sp>
        <p:nvSpPr>
          <p:cNvPr id="7" name="Oval 7"/>
          <p:cNvSpPr>
            <a:spLocks noChangeArrowheads="1"/>
          </p:cNvSpPr>
          <p:nvPr/>
        </p:nvSpPr>
        <p:spPr bwMode="auto">
          <a:xfrm rot="20176082">
            <a:off x="7045019" y="4162912"/>
            <a:ext cx="3499196" cy="2078842"/>
          </a:xfrm>
          <a:prstGeom prst="ellipse">
            <a:avLst/>
          </a:prstGeom>
          <a:solidFill>
            <a:schemeClr val="accent1"/>
          </a:solidFill>
          <a:ln w="9525">
            <a:solidFill>
              <a:schemeClr val="tx1"/>
            </a:solidFill>
            <a:round/>
            <a:headEnd/>
            <a:tailEnd/>
          </a:ln>
        </p:spPr>
        <p:txBody>
          <a:bodyPr wrap="none" anchor="ctr"/>
          <a:lstStyle/>
          <a:p>
            <a:pPr algn="ctr" eaLnBrk="0" hangingPunct="0"/>
            <a:r>
              <a:rPr lang="ru-RU" sz="2400" b="1" dirty="0">
                <a:solidFill>
                  <a:srgbClr val="FFC000"/>
                </a:solidFill>
              </a:rPr>
              <a:t>создает</a:t>
            </a:r>
          </a:p>
          <a:p>
            <a:pPr algn="ctr" eaLnBrk="0" hangingPunct="0"/>
            <a:r>
              <a:rPr lang="ru-RU" sz="2400" b="1" dirty="0">
                <a:solidFill>
                  <a:srgbClr val="FFC000"/>
                </a:solidFill>
              </a:rPr>
              <a:t> интерес к </a:t>
            </a:r>
          </a:p>
          <a:p>
            <a:pPr algn="ctr" eaLnBrk="0" hangingPunct="0"/>
            <a:r>
              <a:rPr lang="ru-RU" sz="2400" b="1" dirty="0">
                <a:solidFill>
                  <a:srgbClr val="FFC000"/>
                </a:solidFill>
              </a:rPr>
              <a:t>творческой </a:t>
            </a:r>
          </a:p>
          <a:p>
            <a:pPr algn="ctr" eaLnBrk="0" hangingPunct="0"/>
            <a:r>
              <a:rPr lang="ru-RU" sz="2400" b="1" dirty="0">
                <a:solidFill>
                  <a:srgbClr val="FFC000"/>
                </a:solidFill>
              </a:rPr>
              <a:t>деятельности</a:t>
            </a:r>
            <a:r>
              <a:rPr lang="ru-RU" sz="2400" dirty="0">
                <a:solidFill>
                  <a:srgbClr val="FFC000"/>
                </a:solidFill>
                <a:latin typeface="Arial" charset="0"/>
              </a:rPr>
              <a:t> </a:t>
            </a:r>
          </a:p>
        </p:txBody>
      </p:sp>
      <p:sp>
        <p:nvSpPr>
          <p:cNvPr id="9" name="Улыбающееся лицо 8"/>
          <p:cNvSpPr/>
          <p:nvPr/>
        </p:nvSpPr>
        <p:spPr>
          <a:xfrm>
            <a:off x="3397717" y="1871640"/>
            <a:ext cx="487680" cy="480620"/>
          </a:xfrm>
          <a:prstGeom prst="smileyFac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ru-RU"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0" name="Улыбающееся лицо 9"/>
          <p:cNvSpPr/>
          <p:nvPr/>
        </p:nvSpPr>
        <p:spPr>
          <a:xfrm>
            <a:off x="5773826" y="1631330"/>
            <a:ext cx="487680" cy="480620"/>
          </a:xfrm>
          <a:prstGeom prst="smileyFace">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ru-RU"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1" name="Улыбающееся лицо 10"/>
          <p:cNvSpPr/>
          <p:nvPr/>
        </p:nvSpPr>
        <p:spPr>
          <a:xfrm>
            <a:off x="7944614" y="1871640"/>
            <a:ext cx="487680" cy="480620"/>
          </a:xfrm>
          <a:prstGeom prst="smileyFace">
            <a:avLst/>
          </a:prstGeom>
        </p:spPr>
        <p:style>
          <a:lnRef idx="3">
            <a:schemeClr val="lt1"/>
          </a:lnRef>
          <a:fillRef idx="1">
            <a:schemeClr val="accent4"/>
          </a:fillRef>
          <a:effectRef idx="1">
            <a:schemeClr val="accent4"/>
          </a:effectRef>
          <a:fontRef idx="minor">
            <a:schemeClr val="lt1"/>
          </a:fontRef>
        </p:style>
        <p:txBody>
          <a:bodyPr rtlCol="0" anchor="ctr"/>
          <a:lstStyle/>
          <a:p>
            <a:pPr algn="ctr"/>
            <a:endParaRPr lang="ru-RU"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2" name="Улыбающееся лицо 11"/>
          <p:cNvSpPr/>
          <p:nvPr/>
        </p:nvSpPr>
        <p:spPr>
          <a:xfrm>
            <a:off x="3641557" y="3760650"/>
            <a:ext cx="487680" cy="480620"/>
          </a:xfrm>
          <a:prstGeom prst="smileyFace">
            <a:avLst/>
          </a:prstGeom>
        </p:spPr>
        <p:style>
          <a:lnRef idx="3">
            <a:schemeClr val="lt1"/>
          </a:lnRef>
          <a:fillRef idx="1">
            <a:schemeClr val="accent6"/>
          </a:fillRef>
          <a:effectRef idx="1">
            <a:schemeClr val="accent6"/>
          </a:effectRef>
          <a:fontRef idx="minor">
            <a:schemeClr val="lt1"/>
          </a:fontRef>
        </p:style>
        <p:txBody>
          <a:bodyPr rtlCol="0" anchor="ctr"/>
          <a:lstStyle/>
          <a:p>
            <a:pPr algn="ctr"/>
            <a:endParaRPr lang="ru-RU"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
        <p:nvSpPr>
          <p:cNvPr id="13" name="Улыбающееся лицо 12"/>
          <p:cNvSpPr/>
          <p:nvPr/>
        </p:nvSpPr>
        <p:spPr>
          <a:xfrm rot="411208">
            <a:off x="7894791" y="3788031"/>
            <a:ext cx="487680" cy="480620"/>
          </a:xfrm>
          <a:prstGeom prst="smileyFace">
            <a:avLst/>
          </a:prstGeom>
        </p:spPr>
        <p:style>
          <a:lnRef idx="3">
            <a:schemeClr val="lt1"/>
          </a:lnRef>
          <a:fillRef idx="1">
            <a:schemeClr val="accent5"/>
          </a:fillRef>
          <a:effectRef idx="1">
            <a:schemeClr val="accent5"/>
          </a:effectRef>
          <a:fontRef idx="minor">
            <a:schemeClr val="lt1"/>
          </a:fontRef>
        </p:style>
        <p:txBody>
          <a:bodyPr rtlCol="0" anchor="ctr"/>
          <a:lstStyle/>
          <a:p>
            <a:pPr algn="ctr"/>
            <a:endParaRPr lang="ru-RU" b="1">
              <a:ln w="12700">
                <a:solidFill>
                  <a:schemeClr val="accent3">
                    <a:lumMod val="50000"/>
                  </a:schemeClr>
                </a:solidFill>
                <a:prstDash val="solid"/>
              </a:ln>
              <a:pattFill prst="narHorz">
                <a:fgClr>
                  <a:schemeClr val="accent3"/>
                </a:fgClr>
                <a:bgClr>
                  <a:schemeClr val="accent3">
                    <a:lumMod val="40000"/>
                    <a:lumOff val="60000"/>
                  </a:schemeClr>
                </a:bgClr>
              </a:pattFill>
              <a:effectLst>
                <a:innerShdw blurRad="177800">
                  <a:schemeClr val="accent3">
                    <a:lumMod val="50000"/>
                  </a:schemeClr>
                </a:innerShdw>
              </a:effectLst>
            </a:endParaRPr>
          </a:p>
        </p:txBody>
      </p:sp>
    </p:spTree>
    <p:extLst>
      <p:ext uri="{BB962C8B-B14F-4D97-AF65-F5344CB8AC3E}">
        <p14:creationId xmlns:p14="http://schemas.microsoft.com/office/powerpoint/2010/main" val="2854175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out)">
                                      <p:cBhvr>
                                        <p:cTn id="7" dur="500"/>
                                        <p:tgtEl>
                                          <p:spTgt spid="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2000"/>
                                        <p:tgtEl>
                                          <p:spTgt spid="3"/>
                                        </p:tgtEl>
                                      </p:cBhvr>
                                    </p:animEffect>
                                  </p:childTnLst>
                                </p:cTn>
                              </p:par>
                            </p:childTnLst>
                          </p:cTn>
                        </p:par>
                        <p:par>
                          <p:cTn id="12" fill="hold">
                            <p:stCondLst>
                              <p:cond delay="2500"/>
                            </p:stCondLst>
                            <p:childTnLst>
                              <p:par>
                                <p:cTn id="13" presetID="53" presetClass="entr" presetSubtype="0" fill="hold" grpId="0" nodeType="after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2000" fill="hold"/>
                                        <p:tgtEl>
                                          <p:spTgt spid="4"/>
                                        </p:tgtEl>
                                        <p:attrNameLst>
                                          <p:attrName>ppt_w</p:attrName>
                                        </p:attrNameLst>
                                      </p:cBhvr>
                                      <p:tavLst>
                                        <p:tav tm="0">
                                          <p:val>
                                            <p:fltVal val="0"/>
                                          </p:val>
                                        </p:tav>
                                        <p:tav tm="100000">
                                          <p:val>
                                            <p:strVal val="#ppt_w"/>
                                          </p:val>
                                        </p:tav>
                                      </p:tavLst>
                                    </p:anim>
                                    <p:anim calcmode="lin" valueType="num">
                                      <p:cBhvr>
                                        <p:cTn id="16" dur="2000" fill="hold"/>
                                        <p:tgtEl>
                                          <p:spTgt spid="4"/>
                                        </p:tgtEl>
                                        <p:attrNameLst>
                                          <p:attrName>ppt_h</p:attrName>
                                        </p:attrNameLst>
                                      </p:cBhvr>
                                      <p:tavLst>
                                        <p:tav tm="0">
                                          <p:val>
                                            <p:fltVal val="0"/>
                                          </p:val>
                                        </p:tav>
                                        <p:tav tm="100000">
                                          <p:val>
                                            <p:strVal val="#ppt_h"/>
                                          </p:val>
                                        </p:tav>
                                      </p:tavLst>
                                    </p:anim>
                                    <p:animEffect transition="in" filter="fade">
                                      <p:cBhvr>
                                        <p:cTn id="17" dur="2000"/>
                                        <p:tgtEl>
                                          <p:spTgt spid="4"/>
                                        </p:tgtEl>
                                      </p:cBhvr>
                                    </p:animEffect>
                                  </p:childTnLst>
                                </p:cTn>
                              </p:par>
                            </p:childTnLst>
                          </p:cTn>
                        </p:par>
                        <p:par>
                          <p:cTn id="18" fill="hold">
                            <p:stCondLst>
                              <p:cond delay="4500"/>
                            </p:stCondLst>
                            <p:childTnLst>
                              <p:par>
                                <p:cTn id="19" presetID="22" presetClass="entr" presetSubtype="2" fill="hold" grpId="0" nodeType="after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right)">
                                      <p:cBhvr>
                                        <p:cTn id="21" dur="2000"/>
                                        <p:tgtEl>
                                          <p:spTgt spid="5"/>
                                        </p:tgtEl>
                                      </p:cBhvr>
                                    </p:animEffect>
                                  </p:childTnLst>
                                </p:cTn>
                              </p:par>
                            </p:childTnLst>
                          </p:cTn>
                        </p:par>
                        <p:par>
                          <p:cTn id="22" fill="hold">
                            <p:stCondLst>
                              <p:cond delay="6500"/>
                            </p:stCondLst>
                            <p:childTnLst>
                              <p:par>
                                <p:cTn id="23" presetID="22" presetClass="entr" presetSubtype="8" fill="hold" grpId="0" nodeType="after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left)">
                                      <p:cBhvr>
                                        <p:cTn id="25" dur="3000"/>
                                        <p:tgtEl>
                                          <p:spTgt spid="6"/>
                                        </p:tgtEl>
                                      </p:cBhvr>
                                    </p:animEffect>
                                  </p:childTnLst>
                                </p:cTn>
                              </p:par>
                            </p:childTnLst>
                          </p:cTn>
                        </p:par>
                        <p:par>
                          <p:cTn id="26" fill="hold">
                            <p:stCondLst>
                              <p:cond delay="9500"/>
                            </p:stCondLst>
                            <p:childTnLst>
                              <p:par>
                                <p:cTn id="27" presetID="22" presetClass="entr" presetSubtype="2" fill="hold" grpId="0" nodeType="after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wipe(right)">
                                      <p:cBhvr>
                                        <p:cTn id="29"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icture background"/>
          <p:cNvPicPr>
            <a:picLocks noChangeAspect="1" noChangeArrowheads="1"/>
          </p:cNvPicPr>
          <p:nvPr/>
        </p:nvPicPr>
        <p:blipFill rotWithShape="1">
          <a:blip r:embed="rId2">
            <a:extLst>
              <a:ext uri="{28A0092B-C50C-407E-A947-70E740481C1C}">
                <a14:useLocalDpi xmlns:a14="http://schemas.microsoft.com/office/drawing/2010/main" val="0"/>
              </a:ext>
            </a:extLst>
          </a:blip>
          <a:srcRect t="15145" b="15787"/>
          <a:stretch/>
        </p:blipFill>
        <p:spPr bwMode="auto">
          <a:xfrm>
            <a:off x="1705699" y="451284"/>
            <a:ext cx="8613957" cy="5949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277504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txBox="1">
            <a:spLocks/>
          </p:cNvSpPr>
          <p:nvPr/>
        </p:nvSpPr>
        <p:spPr>
          <a:xfrm>
            <a:off x="358650" y="308454"/>
            <a:ext cx="11119248" cy="1143000"/>
          </a:xfrm>
          <a:prstGeom prst="rect">
            <a:avLst/>
          </a:prstGeom>
        </p:spPr>
        <p:txBody>
          <a:bodyPr>
            <a:noAutofit/>
          </a:bodyPr>
          <a:lst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u-RU" sz="3200" b="1" dirty="0" smtClean="0">
                <a:solidFill>
                  <a:schemeClr val="accent6"/>
                </a:solidFill>
              </a:rPr>
              <a:t>Советы психолога: </a:t>
            </a:r>
            <a:br>
              <a:rPr lang="ru-RU" sz="3200" b="1" dirty="0" smtClean="0">
                <a:solidFill>
                  <a:schemeClr val="accent6"/>
                </a:solidFill>
              </a:rPr>
            </a:br>
            <a:r>
              <a:rPr lang="ru-RU" sz="3200" b="1" dirty="0" smtClean="0">
                <a:solidFill>
                  <a:schemeClr val="accent6"/>
                </a:solidFill>
              </a:rPr>
              <a:t>«Как прожить хотя бы день без нервотрёпки, поучений, взаимных обид ?»</a:t>
            </a:r>
            <a:r>
              <a:rPr lang="ru-RU" sz="2800" dirty="0" smtClean="0">
                <a:solidFill>
                  <a:schemeClr val="accent6"/>
                </a:solidFill>
              </a:rPr>
              <a:t/>
            </a:r>
            <a:br>
              <a:rPr lang="ru-RU" sz="2800" dirty="0" smtClean="0">
                <a:solidFill>
                  <a:schemeClr val="accent6"/>
                </a:solidFill>
              </a:rPr>
            </a:br>
            <a:endParaRPr lang="ru-RU" sz="2800" dirty="0">
              <a:solidFill>
                <a:schemeClr val="accent6"/>
              </a:solidFill>
            </a:endParaRPr>
          </a:p>
        </p:txBody>
      </p:sp>
      <p:sp>
        <p:nvSpPr>
          <p:cNvPr id="4" name="Содержимое 2"/>
          <p:cNvSpPr txBox="1">
            <a:spLocks/>
          </p:cNvSpPr>
          <p:nvPr/>
        </p:nvSpPr>
        <p:spPr>
          <a:xfrm>
            <a:off x="130627" y="1906077"/>
            <a:ext cx="11834949" cy="4525963"/>
          </a:xfrm>
          <a:prstGeom prst="rect">
            <a:avLst/>
          </a:prstGeom>
        </p:spPr>
        <p:txBody>
          <a:bodyPr>
            <a:noAutofit/>
          </a:bodyPr>
          <a:lst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a:lstStyle>
          <a:p>
            <a:r>
              <a:rPr lang="ru-RU" sz="1800" b="1" dirty="0" smtClean="0">
                <a:solidFill>
                  <a:schemeClr val="tx1">
                    <a:lumMod val="95000"/>
                  </a:schemeClr>
                </a:solidFill>
              </a:rPr>
              <a:t>1.Будите ребенка спокойно: проснувшись, он должен увидеть нашу улыбку и услышать ласковый голос. Не подгоняйте его с утра, не дергайте по пустякам, не укоряйте за ошибки и оплошности, даже если « вчера предупреждали». Пожелайте ребенку удачи, подбодрите, скажите несколько ласковых слов. У него впереди трудный день.</a:t>
            </a:r>
          </a:p>
          <a:p>
            <a:r>
              <a:rPr lang="ru-RU" sz="1800" b="1" dirty="0" smtClean="0">
                <a:solidFill>
                  <a:schemeClr val="tx1">
                    <a:lumMod val="95000"/>
                  </a:schemeClr>
                </a:solidFill>
              </a:rPr>
              <a:t>2. Забудьте фразу «Что ты сегодня получил?». Встречайте ребенка после школы спокойно, не обрушивайте на него тысячу вопросов, дайте расслабиться (вспомните, как вы сами чувствуете себя после тяжелого рабочего дня, многочасового общения с людьми). Если же ребенок чересчур возбужден, жаждет поделиться чем-то, не отмахивайтесь, не откладывайте на потом, выслушайте его ведь, это не займет много времени. </a:t>
            </a:r>
          </a:p>
          <a:p>
            <a:r>
              <a:rPr lang="ru-RU" sz="1800" b="1" dirty="0" smtClean="0">
                <a:solidFill>
                  <a:schemeClr val="tx1">
                    <a:lumMod val="95000"/>
                  </a:schemeClr>
                </a:solidFill>
              </a:rPr>
              <a:t>3. Если вы видите, что ребенок огорчен, но молчит, не допытывайтесь, пусть успокоится, тогда и расскажет все сам. </a:t>
            </a:r>
          </a:p>
          <a:p>
            <a:r>
              <a:rPr lang="ru-RU" sz="1800" b="1" dirty="0" smtClean="0">
                <a:solidFill>
                  <a:schemeClr val="tx1">
                    <a:lumMod val="95000"/>
                  </a:schemeClr>
                </a:solidFill>
              </a:rPr>
              <a:t>4. После школы не торопите ребенка садиться за уроки, необходимо время для восстановления сил. Лучшее время для приготовления уроков – с 15 до 18 часов. Занятия по вечерам бесполезны, завтра придется все начинать сначала. </a:t>
            </a:r>
          </a:p>
          <a:p>
            <a:endParaRPr lang="ru-RU" dirty="0"/>
          </a:p>
        </p:txBody>
      </p:sp>
    </p:spTree>
    <p:extLst>
      <p:ext uri="{BB962C8B-B14F-4D97-AF65-F5344CB8AC3E}">
        <p14:creationId xmlns:p14="http://schemas.microsoft.com/office/powerpoint/2010/main" val="3877638684"/>
      </p:ext>
    </p:extLst>
  </p:cSld>
  <p:clrMapOvr>
    <a:masterClrMapping/>
  </p:clrMapOvr>
</p:sld>
</file>

<file path=ppt/theme/theme1.xml><?xml version="1.0" encoding="utf-8"?>
<a:theme xmlns:a="http://schemas.openxmlformats.org/drawingml/2006/main" name="Сектор">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39</TotalTime>
  <Words>797</Words>
  <Application>Microsoft Office PowerPoint</Application>
  <PresentationFormat>Широкоэкранный</PresentationFormat>
  <Paragraphs>94</Paragraphs>
  <Slides>11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11</vt:i4>
      </vt:variant>
    </vt:vector>
  </HeadingPairs>
  <TitlesOfParts>
    <vt:vector size="18" baseType="lpstr">
      <vt:lpstr>Arial</vt:lpstr>
      <vt:lpstr>Calibri</vt:lpstr>
      <vt:lpstr>Century Gothic</vt:lpstr>
      <vt:lpstr>Times New Roman</vt:lpstr>
      <vt:lpstr>Wingdings</vt:lpstr>
      <vt:lpstr>Wingdings 3</vt:lpstr>
      <vt:lpstr>Сектор</vt:lpstr>
      <vt:lpstr>РЕЖИМ СНА СОВЕРЕМЕННОГО школьника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РЕЖИМ СНА СОВЕРЕМЕННОГО школьника</dc:title>
  <dc:creator>Елена</dc:creator>
  <cp:lastModifiedBy>Елена</cp:lastModifiedBy>
  <cp:revision>5</cp:revision>
  <dcterms:created xsi:type="dcterms:W3CDTF">2026-01-14T20:23:54Z</dcterms:created>
  <dcterms:modified xsi:type="dcterms:W3CDTF">2026-01-14T21:03:50Z</dcterms:modified>
</cp:coreProperties>
</file>