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56" r:id="rId2"/>
    <p:sldId id="264" r:id="rId3"/>
    <p:sldId id="265" r:id="rId4"/>
    <p:sldId id="257" r:id="rId5"/>
    <p:sldId id="258" r:id="rId6"/>
    <p:sldId id="259" r:id="rId7"/>
    <p:sldId id="260" r:id="rId8"/>
    <p:sldId id="261" r:id="rId9"/>
    <p:sldId id="262" r:id="rId10"/>
    <p:sldId id="26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ru-RU" smtClean="0"/>
              <a:t>Образец заголовка</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63F78B74-AD16-41E3-9C31-A124A4816C22}" type="datetimeFigureOut">
              <a:rPr lang="ru-RU" smtClean="0"/>
              <a:t>15.01.2026</a:t>
            </a:fld>
            <a:endParaRPr lang="ru-RU"/>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74B68FB7-93FE-428B-93C2-1771CEF4081C}" type="slidenum">
              <a:rPr lang="ru-RU" smtClean="0"/>
              <a:t>‹#›</a:t>
            </a:fld>
            <a:endParaRPr lang="ru-R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28395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F78B74-AD16-41E3-9C31-A124A4816C22}" type="datetimeFigureOut">
              <a:rPr lang="ru-RU" smtClean="0"/>
              <a:t>15.01.2026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3879279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F78B74-AD16-41E3-9C31-A124A4816C22}" type="datetimeFigureOut">
              <a:rPr lang="ru-RU" smtClean="0"/>
              <a:t>15.01.2026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3443197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3F78B74-AD16-41E3-9C31-A124A4816C22}" type="datetimeFigureOut">
              <a:rPr lang="ru-RU" smtClean="0"/>
              <a:t>15.01.2026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2330981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63F78B74-AD16-41E3-9C31-A124A4816C22}" type="datetimeFigureOut">
              <a:rPr lang="ru-RU" smtClean="0"/>
              <a:t>15.01.2026</a:t>
            </a:fld>
            <a:endParaRPr lang="ru-RU"/>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74B68FB7-93FE-428B-93C2-1771CEF4081C}" type="slidenum">
              <a:rPr lang="ru-RU" smtClean="0"/>
              <a:t>‹#›</a:t>
            </a:fld>
            <a:endParaRPr lang="ru-R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438181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3F78B74-AD16-41E3-9C31-A124A4816C22}" type="datetimeFigureOut">
              <a:rPr lang="ru-RU" smtClean="0"/>
              <a:t>15.01.2026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284499816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941832" y="2909102"/>
            <a:ext cx="361188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Content Placeholder 5"/>
          <p:cNvSpPr>
            <a:spLocks noGrp="1"/>
          </p:cNvSpPr>
          <p:nvPr>
            <p:ph sz="quarter" idx="4"/>
          </p:nvPr>
        </p:nvSpPr>
        <p:spPr>
          <a:xfrm>
            <a:off x="4975398" y="2909102"/>
            <a:ext cx="361188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3F78B74-AD16-41E3-9C31-A124A4816C22}" type="datetimeFigureOut">
              <a:rPr lang="ru-RU" smtClean="0"/>
              <a:t>15.01.2026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253087589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3F78B74-AD16-41E3-9C31-A124A4816C22}" type="datetimeFigureOut">
              <a:rPr lang="ru-RU" smtClean="0"/>
              <a:t>15.01.2026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3778846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8B74-AD16-41E3-9C31-A124A4816C22}" type="datetimeFigureOut">
              <a:rPr lang="ru-RU" smtClean="0"/>
              <a:t>15.01.2026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4B68FB7-93FE-428B-93C2-1771CEF4081C}" type="slidenum">
              <a:rPr lang="ru-RU" smtClean="0"/>
              <a:t>‹#›</a:t>
            </a:fld>
            <a:endParaRPr lang="ru-RU"/>
          </a:p>
        </p:txBody>
      </p:sp>
    </p:spTree>
    <p:extLst>
      <p:ext uri="{BB962C8B-B14F-4D97-AF65-F5344CB8AC3E}">
        <p14:creationId xmlns:p14="http://schemas.microsoft.com/office/powerpoint/2010/main" val="2094507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ru-RU" smtClean="0"/>
              <a:t>Образец заголовка</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a:xfrm>
            <a:off x="573789" y="6375679"/>
            <a:ext cx="925016" cy="348462"/>
          </a:xfrm>
        </p:spPr>
        <p:txBody>
          <a:bodyPr/>
          <a:lstStyle/>
          <a:p>
            <a:fld id="{63F78B74-AD16-41E3-9C31-A124A4816C22}" type="datetimeFigureOut">
              <a:rPr lang="ru-RU" smtClean="0"/>
              <a:t>15.01.2026</a:t>
            </a:fld>
            <a:endParaRPr lang="ru-RU"/>
          </a:p>
        </p:txBody>
      </p:sp>
      <p:sp>
        <p:nvSpPr>
          <p:cNvPr id="6" name="Footer Placeholder 5"/>
          <p:cNvSpPr>
            <a:spLocks noGrp="1"/>
          </p:cNvSpPr>
          <p:nvPr>
            <p:ph type="ftr" sz="quarter" idx="11"/>
          </p:nvPr>
        </p:nvSpPr>
        <p:spPr>
          <a:xfrm>
            <a:off x="1577716" y="6375679"/>
            <a:ext cx="2611634" cy="345796"/>
          </a:xfrm>
        </p:spPr>
        <p:txBody>
          <a:bodyPr/>
          <a:lstStyle/>
          <a:p>
            <a:endParaRPr lang="ru-RU"/>
          </a:p>
        </p:txBody>
      </p:sp>
      <p:sp>
        <p:nvSpPr>
          <p:cNvPr id="7" name="Slide Number Placeholder 6"/>
          <p:cNvSpPr>
            <a:spLocks noGrp="1"/>
          </p:cNvSpPr>
          <p:nvPr>
            <p:ph type="sldNum" sz="quarter" idx="12"/>
          </p:nvPr>
        </p:nvSpPr>
        <p:spPr>
          <a:xfrm>
            <a:off x="4268261" y="6375679"/>
            <a:ext cx="924342" cy="345796"/>
          </a:xfrm>
        </p:spPr>
        <p:txBody>
          <a:bodyPr/>
          <a:lstStyle/>
          <a:p>
            <a:fld id="{74B68FB7-93FE-428B-93C2-1771CEF4081C}" type="slidenum">
              <a:rPr lang="ru-RU" smtClean="0"/>
              <a:t>‹#›</a:t>
            </a:fld>
            <a:endParaRPr lang="ru-R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5489645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a:xfrm>
            <a:off x="574463" y="6375679"/>
            <a:ext cx="924342" cy="348462"/>
          </a:xfrm>
        </p:spPr>
        <p:txBody>
          <a:bodyPr/>
          <a:lstStyle/>
          <a:p>
            <a:fld id="{63F78B74-AD16-41E3-9C31-A124A4816C22}" type="datetimeFigureOut">
              <a:rPr lang="ru-RU" smtClean="0"/>
              <a:t>15.01.2026</a:t>
            </a:fld>
            <a:endParaRPr lang="ru-RU"/>
          </a:p>
        </p:txBody>
      </p:sp>
      <p:sp>
        <p:nvSpPr>
          <p:cNvPr id="6" name="Footer Placeholder 5"/>
          <p:cNvSpPr>
            <a:spLocks noGrp="1"/>
          </p:cNvSpPr>
          <p:nvPr>
            <p:ph type="ftr" sz="quarter" idx="11"/>
          </p:nvPr>
        </p:nvSpPr>
        <p:spPr>
          <a:xfrm>
            <a:off x="1577716" y="6375679"/>
            <a:ext cx="2611634" cy="345796"/>
          </a:xfrm>
        </p:spPr>
        <p:txBody>
          <a:bodyPr/>
          <a:lstStyle/>
          <a:p>
            <a:endParaRPr lang="ru-RU"/>
          </a:p>
        </p:txBody>
      </p:sp>
      <p:sp>
        <p:nvSpPr>
          <p:cNvPr id="7" name="Slide Number Placeholder 6"/>
          <p:cNvSpPr>
            <a:spLocks noGrp="1"/>
          </p:cNvSpPr>
          <p:nvPr>
            <p:ph type="sldNum" sz="quarter" idx="12"/>
          </p:nvPr>
        </p:nvSpPr>
        <p:spPr>
          <a:xfrm>
            <a:off x="4256153" y="6375679"/>
            <a:ext cx="947460" cy="345796"/>
          </a:xfrm>
        </p:spPr>
        <p:txBody>
          <a:bodyPr/>
          <a:lstStyle/>
          <a:p>
            <a:fld id="{74B68FB7-93FE-428B-93C2-1771CEF4081C}" type="slidenum">
              <a:rPr lang="ru-RU" smtClean="0"/>
              <a:t>‹#›</a:t>
            </a:fld>
            <a:endParaRPr lang="ru-R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47072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63F78B74-AD16-41E3-9C31-A124A4816C22}" type="datetimeFigureOut">
              <a:rPr lang="ru-RU" smtClean="0"/>
              <a:t>15.01.2026</a:t>
            </a:fld>
            <a:endParaRPr lang="ru-RU"/>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4B68FB7-93FE-428B-93C2-1771CEF4081C}" type="slidenum">
              <a:rPr lang="ru-RU" smtClean="0"/>
              <a:t>‹#›</a:t>
            </a:fld>
            <a:endParaRPr lang="ru-R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20392664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784258"/>
            <a:ext cx="7738814" cy="4394988"/>
          </a:xfrm>
        </p:spPr>
        <p:txBody>
          <a:bodyPr>
            <a:normAutofit/>
          </a:bodyPr>
          <a:lstStyle/>
          <a:p>
            <a:r>
              <a:rPr lang="ru-RU" dirty="0" smtClean="0"/>
              <a:t>6 правил здорового питания детей</a:t>
            </a:r>
            <a:endParaRPr lang="ru-RU" dirty="0"/>
          </a:p>
        </p:txBody>
      </p:sp>
      <p:sp>
        <p:nvSpPr>
          <p:cNvPr id="4" name="Прямоугольник 3"/>
          <p:cNvSpPr/>
          <p:nvPr/>
        </p:nvSpPr>
        <p:spPr>
          <a:xfrm>
            <a:off x="461954" y="4581128"/>
            <a:ext cx="8614089" cy="923330"/>
          </a:xfrm>
          <a:prstGeom prst="rect">
            <a:avLst/>
          </a:prstGeom>
          <a:noFill/>
        </p:spPr>
        <p:txBody>
          <a:bodyPr wrap="none" lIns="91440" tIns="45720" rIns="91440" bIns="45720">
            <a:spAutoFit/>
          </a:bodyPr>
          <a:lstStyle/>
          <a:p>
            <a:pPr algn="ctr"/>
            <a:r>
              <a:rPr lang="ru-RU" sz="5400" b="0" cap="none" spc="0" dirty="0" smtClean="0">
                <a:ln w="0"/>
                <a:solidFill>
                  <a:schemeClr val="tx1"/>
                </a:solidFill>
                <a:effectLst>
                  <a:outerShdw blurRad="38100" dist="19050" dir="2700000" algn="tl" rotWithShape="0">
                    <a:schemeClr val="dk1">
                      <a:alpha val="40000"/>
                    </a:schemeClr>
                  </a:outerShdw>
                </a:effectLst>
              </a:rPr>
              <a:t>Принципы, </a:t>
            </a:r>
            <a:r>
              <a:rPr lang="ru-RU" sz="4000" b="0" cap="none" spc="0" dirty="0" smtClean="0">
                <a:ln w="0"/>
                <a:solidFill>
                  <a:schemeClr val="tx1"/>
                </a:solidFill>
                <a:effectLst>
                  <a:outerShdw blurRad="38100" dist="19050" dir="2700000" algn="tl" rotWithShape="0">
                    <a:schemeClr val="dk1">
                      <a:alpha val="40000"/>
                    </a:schemeClr>
                  </a:outerShdw>
                </a:effectLst>
              </a:rPr>
              <a:t>функции</a:t>
            </a:r>
            <a:r>
              <a:rPr lang="ru-RU" sz="5400" b="0" cap="none" spc="0" dirty="0" smtClean="0">
                <a:ln w="0"/>
                <a:solidFill>
                  <a:schemeClr val="tx1"/>
                </a:solidFill>
                <a:effectLst>
                  <a:outerShdw blurRad="38100" dist="19050" dir="2700000" algn="tl" rotWithShape="0">
                    <a:schemeClr val="dk1">
                      <a:alpha val="40000"/>
                    </a:schemeClr>
                  </a:outerShdw>
                </a:effectLst>
              </a:rPr>
              <a:t>, правила</a:t>
            </a: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5" name="Подзаголовок 4"/>
          <p:cNvSpPr>
            <a:spLocks noGrp="1"/>
          </p:cNvSpPr>
          <p:nvPr>
            <p:ph type="subTitle" idx="1"/>
          </p:nvPr>
        </p:nvSpPr>
        <p:spPr>
          <a:xfrm>
            <a:off x="1415944" y="6021288"/>
            <a:ext cx="7690214" cy="742279"/>
          </a:xfrm>
        </p:spPr>
        <p:txBody>
          <a:bodyPr/>
          <a:lstStyle/>
          <a:p>
            <a:pPr algn="r"/>
            <a:r>
              <a:rPr lang="ru-RU" dirty="0" smtClean="0"/>
              <a:t>Презентация подготовлена </a:t>
            </a:r>
          </a:p>
          <a:p>
            <a:pPr algn="r"/>
            <a:r>
              <a:rPr lang="ru-RU" dirty="0" smtClean="0"/>
              <a:t> учителем начальных классов Карасевой О.А.</a:t>
            </a:r>
            <a:endParaRPr lang="ru-RU" dirty="0"/>
          </a:p>
        </p:txBody>
      </p:sp>
    </p:spTree>
    <p:extLst>
      <p:ext uri="{BB962C8B-B14F-4D97-AF65-F5344CB8AC3E}">
        <p14:creationId xmlns:p14="http://schemas.microsoft.com/office/powerpoint/2010/main" val="1961374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620688"/>
            <a:ext cx="7024744" cy="648072"/>
          </a:xfrm>
        </p:spPr>
        <p:txBody>
          <a:bodyPr>
            <a:normAutofit/>
          </a:bodyPr>
          <a:lstStyle/>
          <a:p>
            <a:r>
              <a:rPr lang="ru-RU" sz="3000" b="1" dirty="0">
                <a:latin typeface="Bahnschrift Condensed" pitchFamily="34" charset="0"/>
              </a:rPr>
              <a:t>Правило №6: "Учитесь у своего ребенка"</a:t>
            </a:r>
            <a:endParaRPr lang="ru-RU" sz="3000" dirty="0">
              <a:latin typeface="Bahnschrift Condensed" pitchFamily="34" charset="0"/>
            </a:endParaRPr>
          </a:p>
        </p:txBody>
      </p:sp>
      <p:sp>
        <p:nvSpPr>
          <p:cNvPr id="3" name="Объект 2"/>
          <p:cNvSpPr>
            <a:spLocks noGrp="1"/>
          </p:cNvSpPr>
          <p:nvPr>
            <p:ph idx="1"/>
          </p:nvPr>
        </p:nvSpPr>
        <p:spPr>
          <a:xfrm>
            <a:off x="971600" y="1556792"/>
            <a:ext cx="6777317" cy="4248472"/>
          </a:xfrm>
        </p:spPr>
        <p:txBody>
          <a:bodyPr>
            <a:normAutofit/>
          </a:bodyPr>
          <a:lstStyle/>
          <a:p>
            <a:pPr fontAlgn="base"/>
            <a:r>
              <a:rPr lang="ru-RU" sz="2000" dirty="0"/>
              <a:t>Нашим детям известно намного больше, чем нам зачастую кажется. Желудок может подсказать своему владельцу </a:t>
            </a:r>
            <a:r>
              <a:rPr lang="ru-RU" sz="2000" dirty="0" smtClean="0"/>
              <a:t> </a:t>
            </a:r>
            <a:r>
              <a:rPr lang="ru-RU" sz="2000" dirty="0"/>
              <a:t>когда следует кушать, и сколько нужно кушать. Пусть ваш ребенок прислушается к требованиям своего организма. Невозможно применять одно правило ко всем детям, потому что любое правило должно соответствовать условиям вашей семьи. Научитесь иногда следовать правилам своего ребенка, они могут вас удивить.</a:t>
            </a:r>
          </a:p>
          <a:p>
            <a:pPr marL="68580" indent="0" fontAlgn="base">
              <a:buNone/>
            </a:pPr>
            <a:r>
              <a:rPr lang="ru-RU" dirty="0"/>
              <a:t> </a:t>
            </a:r>
          </a:p>
          <a:p>
            <a:endParaRPr lang="ru-RU" dirty="0"/>
          </a:p>
        </p:txBody>
      </p:sp>
    </p:spTree>
    <p:extLst>
      <p:ext uri="{BB962C8B-B14F-4D97-AF65-F5344CB8AC3E}">
        <p14:creationId xmlns:p14="http://schemas.microsoft.com/office/powerpoint/2010/main" val="3554998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476672"/>
            <a:ext cx="7024744" cy="720080"/>
          </a:xfrm>
        </p:spPr>
        <p:txBody>
          <a:bodyPr>
            <a:normAutofit fontScale="90000"/>
          </a:bodyPr>
          <a:lstStyle/>
          <a:p>
            <a:r>
              <a:rPr lang="ru-RU" sz="3000" b="1" dirty="0" smtClean="0">
                <a:latin typeface="Bahnschrift Condensed" pitchFamily="34" charset="0"/>
              </a:rPr>
              <a:t>3 ПРИНЦИПА РАЦИОНАЛЬНОГО  ПРАВИЛЬНОГО </a:t>
            </a:r>
            <a:r>
              <a:rPr lang="ru-RU" sz="3000" b="1" dirty="0">
                <a:latin typeface="Bahnschrift Condensed" pitchFamily="34" charset="0"/>
              </a:rPr>
              <a:t>ПИТАНИЯ:</a:t>
            </a:r>
            <a:endParaRPr lang="ru-RU" sz="3000" dirty="0">
              <a:latin typeface="Bahnschrift Condensed" pitchFamily="34" charset="0"/>
            </a:endParaRPr>
          </a:p>
        </p:txBody>
      </p:sp>
      <p:sp>
        <p:nvSpPr>
          <p:cNvPr id="3" name="Объект 2"/>
          <p:cNvSpPr>
            <a:spLocks noGrp="1"/>
          </p:cNvSpPr>
          <p:nvPr>
            <p:ph sz="half" idx="1"/>
          </p:nvPr>
        </p:nvSpPr>
        <p:spPr>
          <a:xfrm>
            <a:off x="1042416" y="1124744"/>
            <a:ext cx="3419856" cy="5256584"/>
          </a:xfrm>
        </p:spPr>
        <p:txBody>
          <a:bodyPr>
            <a:noAutofit/>
          </a:bodyPr>
          <a:lstStyle/>
          <a:p>
            <a:pPr marL="68580" indent="0">
              <a:buNone/>
            </a:pPr>
            <a:endParaRPr lang="ru-RU" sz="1200" dirty="0"/>
          </a:p>
          <a:p>
            <a:pPr marL="411480" indent="-342900">
              <a:buFont typeface="+mj-lt"/>
              <a:buAutoNum type="arabicPeriod"/>
            </a:pPr>
            <a:r>
              <a:rPr lang="ru-RU" sz="2000" dirty="0" smtClean="0">
                <a:latin typeface="+mj-lt"/>
              </a:rPr>
              <a:t>Умеренность</a:t>
            </a:r>
          </a:p>
          <a:p>
            <a:pPr marL="411480" indent="-342900">
              <a:buFont typeface="+mj-lt"/>
              <a:buAutoNum type="arabicPeriod"/>
            </a:pPr>
            <a:r>
              <a:rPr lang="ru-RU" sz="2000" dirty="0" smtClean="0">
                <a:latin typeface="+mj-lt"/>
              </a:rPr>
              <a:t>Разнообразие</a:t>
            </a:r>
          </a:p>
          <a:p>
            <a:pPr marL="411480" indent="-342900">
              <a:buFont typeface="+mj-lt"/>
              <a:buAutoNum type="arabicPeriod"/>
            </a:pPr>
            <a:r>
              <a:rPr lang="ru-RU" sz="2000" dirty="0" smtClean="0">
                <a:latin typeface="+mj-lt"/>
              </a:rPr>
              <a:t>Режим приема пищи</a:t>
            </a:r>
            <a:endParaRPr lang="ru-RU" sz="2000" dirty="0">
              <a:latin typeface="+mj-lt"/>
            </a:endParaRPr>
          </a:p>
        </p:txBody>
      </p:sp>
      <p:pic>
        <p:nvPicPr>
          <p:cNvPr id="5" name="Объект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42668" y="2420888"/>
            <a:ext cx="4032448" cy="3240360"/>
          </a:xfrm>
        </p:spPr>
      </p:pic>
    </p:spTree>
    <p:extLst>
      <p:ext uri="{BB962C8B-B14F-4D97-AF65-F5344CB8AC3E}">
        <p14:creationId xmlns:p14="http://schemas.microsoft.com/office/powerpoint/2010/main" val="417611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620688"/>
            <a:ext cx="7024744" cy="864096"/>
          </a:xfrm>
        </p:spPr>
        <p:txBody>
          <a:bodyPr>
            <a:normAutofit/>
          </a:bodyPr>
          <a:lstStyle/>
          <a:p>
            <a:r>
              <a:rPr lang="ru-RU" sz="3000" dirty="0" smtClean="0">
                <a:latin typeface="Bahnschrift Condensed" pitchFamily="34" charset="0"/>
              </a:rPr>
              <a:t>ОСНОВНЫЕ ФУНКЦИИ ПИТАНИЯ</a:t>
            </a:r>
            <a:endParaRPr lang="ru-RU" sz="3000" dirty="0">
              <a:latin typeface="Bahnschrift Condensed" pitchFamily="34" charset="0"/>
            </a:endParaRPr>
          </a:p>
        </p:txBody>
      </p:sp>
      <p:sp>
        <p:nvSpPr>
          <p:cNvPr id="3" name="Объект 2"/>
          <p:cNvSpPr>
            <a:spLocks noGrp="1"/>
          </p:cNvSpPr>
          <p:nvPr>
            <p:ph idx="1"/>
          </p:nvPr>
        </p:nvSpPr>
        <p:spPr>
          <a:xfrm>
            <a:off x="1043492" y="1628800"/>
            <a:ext cx="6777317" cy="4203829"/>
          </a:xfrm>
        </p:spPr>
        <p:txBody>
          <a:bodyPr>
            <a:normAutofit/>
          </a:bodyPr>
          <a:lstStyle/>
          <a:p>
            <a:r>
              <a:rPr lang="ru-RU" dirty="0"/>
              <a:t>С</a:t>
            </a:r>
            <a:r>
              <a:rPr lang="ru-RU" dirty="0" smtClean="0"/>
              <a:t>набжение </a:t>
            </a:r>
            <a:r>
              <a:rPr lang="ru-RU" dirty="0"/>
              <a:t>организма </a:t>
            </a:r>
            <a:r>
              <a:rPr lang="ru-RU" dirty="0" smtClean="0"/>
              <a:t>энергией.</a:t>
            </a:r>
          </a:p>
          <a:p>
            <a:r>
              <a:rPr lang="ru-RU" dirty="0" smtClean="0"/>
              <a:t>Снабжение организма </a:t>
            </a:r>
            <a:r>
              <a:rPr lang="ru-RU" dirty="0"/>
              <a:t>пластическими веществами, к которым, прежде всего, относятся белки, в меньшей степени — минеральные вещества, жиры и в еще меньшей степени — </a:t>
            </a:r>
            <a:r>
              <a:rPr lang="ru-RU" dirty="0" smtClean="0"/>
              <a:t>углеводы.</a:t>
            </a:r>
          </a:p>
          <a:p>
            <a:r>
              <a:rPr lang="ru-RU" dirty="0"/>
              <a:t>С</a:t>
            </a:r>
            <a:r>
              <a:rPr lang="ru-RU" dirty="0" smtClean="0"/>
              <a:t>набжение </a:t>
            </a:r>
            <a:r>
              <a:rPr lang="ru-RU" dirty="0"/>
              <a:t>организма биологически активными веществами, необходимыми для регуляции процессов </a:t>
            </a:r>
            <a:r>
              <a:rPr lang="ru-RU" dirty="0" smtClean="0"/>
              <a:t>жизнедеятельности.</a:t>
            </a:r>
            <a:endParaRPr lang="ru-RU" dirty="0"/>
          </a:p>
        </p:txBody>
      </p:sp>
    </p:spTree>
    <p:extLst>
      <p:ext uri="{BB962C8B-B14F-4D97-AF65-F5344CB8AC3E}">
        <p14:creationId xmlns:p14="http://schemas.microsoft.com/office/powerpoint/2010/main" val="164109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0"/>
          <p:cNvSpPr>
            <a:spLocks noGrp="1"/>
          </p:cNvSpPr>
          <p:nvPr>
            <p:ph type="title"/>
          </p:nvPr>
        </p:nvSpPr>
        <p:spPr>
          <a:xfrm>
            <a:off x="1043490" y="548680"/>
            <a:ext cx="7024744" cy="720080"/>
          </a:xfrm>
        </p:spPr>
        <p:txBody>
          <a:bodyPr>
            <a:noAutofit/>
          </a:bodyPr>
          <a:lstStyle/>
          <a:p>
            <a:r>
              <a:rPr lang="ru-RU" sz="3000" b="1" dirty="0">
                <a:latin typeface="Bahnschrift Condensed" pitchFamily="34" charset="0"/>
              </a:rPr>
              <a:t>Правило №1: "Считается каждый кусок"</a:t>
            </a:r>
            <a:endParaRPr lang="ru-RU" sz="3000" dirty="0">
              <a:latin typeface="Bahnschrift Condensed" pitchFamily="34" charset="0"/>
            </a:endParaRPr>
          </a:p>
        </p:txBody>
      </p:sp>
      <p:sp>
        <p:nvSpPr>
          <p:cNvPr id="12" name="Объект 11"/>
          <p:cNvSpPr>
            <a:spLocks noGrp="1"/>
          </p:cNvSpPr>
          <p:nvPr>
            <p:ph idx="1"/>
          </p:nvPr>
        </p:nvSpPr>
        <p:spPr>
          <a:xfrm>
            <a:off x="1043492" y="1628800"/>
            <a:ext cx="6777317" cy="4203829"/>
          </a:xfrm>
        </p:spPr>
        <p:txBody>
          <a:bodyPr>
            <a:normAutofit fontScale="92500" lnSpcReduction="20000"/>
          </a:bodyPr>
          <a:lstStyle/>
          <a:p>
            <a:r>
              <a:rPr lang="ru-RU" sz="2000" dirty="0"/>
              <a:t>Все, что кушает ваш ребенок, должно быть питательным. Дети могут быть очень капризными и непоследовательными в приеме пищи, поэтому вам необходимо удостовериться, что то, что они едят, действительно полезно для них. Таким образом, если ваш ребенок на ужин съест всего лишь два кусочка картошки, можете быть уверены, что он сытно пообедал или же съел какую-нибудь закуску. В чем же суть?" - зададитесь вы вопросом. Размер желудка ребенка невелик, поэтому хорошенько подумайте, прежде чем кормить ребенка, чем попало. И спросите себя, зачем вам давать ребенку плитку шоколада или печенье в качестве закуски. Зачастую, именно родители радуются, когда видят, как их ребенок радостно поглощает непитательные закуски. Ваш ребенок может радоваться и по другим поводам, не только получая вредную еду.</a:t>
            </a:r>
          </a:p>
          <a:p>
            <a:endParaRPr lang="ru-RU" sz="2000" spc="300" dirty="0"/>
          </a:p>
        </p:txBody>
      </p:sp>
    </p:spTree>
    <p:extLst>
      <p:ext uri="{BB962C8B-B14F-4D97-AF65-F5344CB8AC3E}">
        <p14:creationId xmlns:p14="http://schemas.microsoft.com/office/powerpoint/2010/main" val="418146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404664"/>
            <a:ext cx="7024744" cy="1766000"/>
          </a:xfrm>
        </p:spPr>
        <p:txBody>
          <a:bodyPr>
            <a:normAutofit/>
          </a:bodyPr>
          <a:lstStyle/>
          <a:p>
            <a:r>
              <a:rPr lang="ru-RU" sz="3000" b="1" dirty="0">
                <a:latin typeface="Bahnschrift Condensed" pitchFamily="34" charset="0"/>
              </a:rPr>
              <a:t>Правило №2: "Исключите слово "десерт" из своего обихода, и осторожно используйте слово "угощать".</a:t>
            </a:r>
            <a:r>
              <a:rPr lang="ru-RU" sz="3000" dirty="0">
                <a:latin typeface="Bahnschrift Condensed" pitchFamily="34" charset="0"/>
              </a:rPr>
              <a:t/>
            </a:r>
            <a:br>
              <a:rPr lang="ru-RU" sz="3000" dirty="0">
                <a:latin typeface="Bahnschrift Condensed" pitchFamily="34" charset="0"/>
              </a:rPr>
            </a:br>
            <a:endParaRPr lang="ru-RU" sz="3000" dirty="0">
              <a:latin typeface="Bahnschrift Condensed" pitchFamily="34" charset="0"/>
            </a:endParaRPr>
          </a:p>
        </p:txBody>
      </p:sp>
      <p:sp>
        <p:nvSpPr>
          <p:cNvPr id="3" name="Объект 2"/>
          <p:cNvSpPr>
            <a:spLocks noGrp="1"/>
          </p:cNvSpPr>
          <p:nvPr>
            <p:ph idx="1"/>
          </p:nvPr>
        </p:nvSpPr>
        <p:spPr>
          <a:xfrm>
            <a:off x="899592" y="1700808"/>
            <a:ext cx="7416824" cy="4464496"/>
          </a:xfrm>
        </p:spPr>
        <p:txBody>
          <a:bodyPr>
            <a:normAutofit lnSpcReduction="10000"/>
          </a:bodyPr>
          <a:lstStyle/>
          <a:p>
            <a:pPr fontAlgn="base"/>
            <a:r>
              <a:rPr lang="ru-RU" dirty="0" smtClean="0"/>
              <a:t>Пусть </a:t>
            </a:r>
            <a:r>
              <a:rPr lang="ru-RU" dirty="0"/>
              <a:t>десерты будут здоровыми (не только приносящими радость), чтобы такие продукты, как фрукты, орехи, йогурт стали частью рациона питания, а не наградой за окончание приема пищи. Угощать можно всеми полезными продуктами, но мы зачастую думаем, что делать это можно только при помощи вредной пищи, поэтому будьте благоразумны.</a:t>
            </a:r>
          </a:p>
          <a:p>
            <a:pPr fontAlgn="base"/>
            <a:r>
              <a:rPr lang="ru-RU" dirty="0"/>
              <a:t>Исключив из рациона питания подобные продукты, вы также будете исключать и их питательную ценность для ребенка, если вы следуете правилу №1. Опять-таки, обычно именно родители с радостью дают двухлетнему ребенку десерт или угощение, хотя последний вряд ли бы расстроился, если бы никогда в жизни не попробовал шоколадный торт со взбитыми сливками.</a:t>
            </a:r>
          </a:p>
          <a:p>
            <a:endParaRPr lang="ru-RU" dirty="0"/>
          </a:p>
        </p:txBody>
      </p:sp>
    </p:spTree>
    <p:extLst>
      <p:ext uri="{BB962C8B-B14F-4D97-AF65-F5344CB8AC3E}">
        <p14:creationId xmlns:p14="http://schemas.microsoft.com/office/powerpoint/2010/main" val="47638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620688"/>
            <a:ext cx="7560958" cy="720080"/>
          </a:xfrm>
        </p:spPr>
        <p:txBody>
          <a:bodyPr>
            <a:normAutofit fontScale="90000"/>
          </a:bodyPr>
          <a:lstStyle/>
          <a:p>
            <a:r>
              <a:rPr lang="ru-RU" sz="3000" b="1" dirty="0">
                <a:latin typeface="Bahnschrift Condensed" pitchFamily="34" charset="0"/>
              </a:rPr>
              <a:t>Правило №3: "Будьте упорны, а не настоятельны"</a:t>
            </a:r>
            <a:endParaRPr lang="ru-RU" sz="3000" dirty="0">
              <a:latin typeface="Bahnschrift Condensed" pitchFamily="34" charset="0"/>
            </a:endParaRPr>
          </a:p>
        </p:txBody>
      </p:sp>
      <p:sp>
        <p:nvSpPr>
          <p:cNvPr id="3" name="Объект 2"/>
          <p:cNvSpPr>
            <a:spLocks noGrp="1"/>
          </p:cNvSpPr>
          <p:nvPr>
            <p:ph idx="1"/>
          </p:nvPr>
        </p:nvSpPr>
        <p:spPr>
          <a:xfrm>
            <a:off x="1043492" y="1556792"/>
            <a:ext cx="6777317" cy="4275837"/>
          </a:xfrm>
        </p:spPr>
        <p:txBody>
          <a:bodyPr>
            <a:noAutofit/>
          </a:bodyPr>
          <a:lstStyle/>
          <a:p>
            <a:pPr fontAlgn="base"/>
            <a:r>
              <a:rPr lang="ru-RU" sz="2000" dirty="0"/>
              <a:t>Ребенку, чтобы привыкнуть к новой пище, может понадобиться время. Вводите новые продукты в рацион питания ребенка постепенно, чтобы он мог привыкнуть к ним. Никогда не настаивайте на том, чтобы ребенок попробовал что-то, чего ему не хочется пробовать, и, конечно же, никогда не настаивайте на том, чтобы он доедал до конца. Час приема пищи не должен становиться часом битвы. Ваш ребенок съест все, если понадобится.</a:t>
            </a:r>
          </a:p>
          <a:p>
            <a:endParaRPr lang="ru-RU" sz="2000" dirty="0"/>
          </a:p>
        </p:txBody>
      </p:sp>
    </p:spTree>
    <p:extLst>
      <p:ext uri="{BB962C8B-B14F-4D97-AF65-F5344CB8AC3E}">
        <p14:creationId xmlns:p14="http://schemas.microsoft.com/office/powerpoint/2010/main" val="961426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p:cNvPicPr>
            <a:picLocks noGrp="1" noChangeAspect="1"/>
          </p:cNvPicPr>
          <p:nvPr>
            <p:ph type="pic" idx="1"/>
          </p:nvPr>
        </p:nvPicPr>
        <p:blipFill>
          <a:blip r:embed="rId2">
            <a:extLst>
              <a:ext uri="{28A0092B-C50C-407E-A947-70E740481C1C}">
                <a14:useLocalDpi xmlns:a14="http://schemas.microsoft.com/office/drawing/2010/main" val="0"/>
              </a:ext>
            </a:extLst>
          </a:blip>
          <a:srcRect l="9780" r="9780"/>
          <a:stretch>
            <a:fillRect/>
          </a:stretch>
        </p:blipFill>
        <p:spPr/>
      </p:pic>
      <p:sp>
        <p:nvSpPr>
          <p:cNvPr id="7" name="Заголовок 6"/>
          <p:cNvSpPr>
            <a:spLocks noGrp="1"/>
          </p:cNvSpPr>
          <p:nvPr>
            <p:ph type="title"/>
          </p:nvPr>
        </p:nvSpPr>
        <p:spPr>
          <a:xfrm>
            <a:off x="5843016" y="620688"/>
            <a:ext cx="3300984" cy="360040"/>
          </a:xfrm>
        </p:spPr>
        <p:txBody>
          <a:bodyPr>
            <a:noAutofit/>
          </a:bodyPr>
          <a:lstStyle/>
          <a:p>
            <a:r>
              <a:rPr lang="ru-RU" sz="3000" dirty="0" smtClean="0">
                <a:latin typeface="Bahnschrift Condensed" pitchFamily="34" charset="0"/>
              </a:rPr>
              <a:t>Не заставляйте!</a:t>
            </a:r>
            <a:endParaRPr lang="ru-RU" sz="3000" dirty="0">
              <a:latin typeface="Bahnschrift Condensed" pitchFamily="34" charset="0"/>
            </a:endParaRPr>
          </a:p>
        </p:txBody>
      </p:sp>
      <p:sp>
        <p:nvSpPr>
          <p:cNvPr id="9" name="Текст 8"/>
          <p:cNvSpPr>
            <a:spLocks noGrp="1"/>
          </p:cNvSpPr>
          <p:nvPr>
            <p:ph type="body" sz="half" idx="2"/>
          </p:nvPr>
        </p:nvSpPr>
        <p:spPr>
          <a:xfrm>
            <a:off x="5729287" y="1381071"/>
            <a:ext cx="3300573" cy="4095857"/>
          </a:xfrm>
        </p:spPr>
        <p:txBody>
          <a:bodyPr>
            <a:normAutofit fontScale="92500" lnSpcReduction="10000"/>
          </a:bodyPr>
          <a:lstStyle/>
          <a:p>
            <a:r>
              <a:rPr lang="ru-RU" sz="2200" dirty="0"/>
              <a:t>Если вы начнете бороться с ребенком из-за еды, вы рискуете тем, что это может затянуться надолго. Основной идеей здесь является здоровое питание ребенка, а не развитие связи между едой и контролем. Именно по этой причине важно начинать прививать ребенку понятия о здоровом питании с раннего возраста.</a:t>
            </a:r>
          </a:p>
          <a:p>
            <a:endParaRPr lang="ru-RU" dirty="0"/>
          </a:p>
          <a:p>
            <a:endParaRPr lang="ru-RU" dirty="0"/>
          </a:p>
        </p:txBody>
      </p:sp>
    </p:spTree>
    <p:extLst>
      <p:ext uri="{BB962C8B-B14F-4D97-AF65-F5344CB8AC3E}">
        <p14:creationId xmlns:p14="http://schemas.microsoft.com/office/powerpoint/2010/main" val="252335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043490" y="620688"/>
            <a:ext cx="7024744" cy="1008112"/>
          </a:xfrm>
        </p:spPr>
        <p:txBody>
          <a:bodyPr>
            <a:normAutofit fontScale="90000"/>
          </a:bodyPr>
          <a:lstStyle/>
          <a:p>
            <a:r>
              <a:rPr lang="ru-RU" sz="3300" b="1" dirty="0">
                <a:latin typeface="Bahnschrift Condensed" pitchFamily="34" charset="0"/>
              </a:rPr>
              <a:t>Правило №4: "Нарушайте правила, которым следовали наши родители</a:t>
            </a:r>
            <a:r>
              <a:rPr lang="ru-RU" b="1" dirty="0"/>
              <a:t>"</a:t>
            </a:r>
            <a:endParaRPr lang="ru-RU" dirty="0"/>
          </a:p>
        </p:txBody>
      </p:sp>
      <p:sp>
        <p:nvSpPr>
          <p:cNvPr id="6" name="Объект 5"/>
          <p:cNvSpPr>
            <a:spLocks noGrp="1"/>
          </p:cNvSpPr>
          <p:nvPr>
            <p:ph idx="1"/>
          </p:nvPr>
        </p:nvSpPr>
        <p:spPr>
          <a:xfrm>
            <a:off x="755576" y="1628800"/>
            <a:ext cx="7776864" cy="4752528"/>
          </a:xfrm>
        </p:spPr>
        <p:txBody>
          <a:bodyPr>
            <a:noAutofit/>
          </a:bodyPr>
          <a:lstStyle/>
          <a:p>
            <a:pPr fontAlgn="base"/>
            <a:r>
              <a:rPr lang="ru-RU" sz="1800" dirty="0"/>
              <a:t>Многие из нас вспомнят, как наши мамы клали еду нам на тарелку и ждали, съедим мы ее или нет. В то время не было такой проблемы с детьми из-за еды, потому что дети быстро понимали, что если они не съедят то, что им было предложено, они просто-напросто останутся голодными. И после нескольких вечеров, проведенных за столом в попытках доесть горох, дети привыкали съедать его без возражений.</a:t>
            </a:r>
          </a:p>
          <a:p>
            <a:pPr fontAlgn="base"/>
            <a:r>
              <a:rPr lang="ru-RU" sz="1800" dirty="0" smtClean="0"/>
              <a:t>Пусть </a:t>
            </a:r>
            <a:r>
              <a:rPr lang="ru-RU" sz="1800" dirty="0"/>
              <a:t>ваш ребенок сам придумает себе блюдо из здоровых продуктов на его вкус, и пусть все остальные члены семьи наслаждаются своей запеканкой, карри или жаркое. Если пища здоровая, и вы позволяете ребенку экспериментировать с ней не так уж часто, вы добьетесь того, что у вас не будут возникать проблемы, которые могли бы возникнуть, если бы вы последовали правилу, практикуемому вашими родителями. Данная практика позволит вашему ребенку ценить здоровую пищу, а не быть под влиянием отрицательных эмоций, связанных с ее приемом.</a:t>
            </a:r>
          </a:p>
          <a:p>
            <a:endParaRPr lang="ru-RU" sz="1800" dirty="0"/>
          </a:p>
        </p:txBody>
      </p:sp>
    </p:spTree>
    <p:extLst>
      <p:ext uri="{BB962C8B-B14F-4D97-AF65-F5344CB8AC3E}">
        <p14:creationId xmlns:p14="http://schemas.microsoft.com/office/powerpoint/2010/main" val="3150555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490" y="548680"/>
            <a:ext cx="7632966" cy="576064"/>
          </a:xfrm>
        </p:spPr>
        <p:txBody>
          <a:bodyPr>
            <a:normAutofit fontScale="90000"/>
          </a:bodyPr>
          <a:lstStyle/>
          <a:p>
            <a:r>
              <a:rPr lang="ru-RU" sz="3000" b="1" dirty="0">
                <a:latin typeface="Bahnschrift Condensed" pitchFamily="34" charset="0"/>
              </a:rPr>
              <a:t>Правило №5: "Каждому человеку нужен завтрак"</a:t>
            </a:r>
            <a:endParaRPr lang="ru-RU" sz="3000" dirty="0">
              <a:latin typeface="Bahnschrift Condensed" pitchFamily="34" charset="0"/>
            </a:endParaRPr>
          </a:p>
        </p:txBody>
      </p:sp>
      <p:sp>
        <p:nvSpPr>
          <p:cNvPr id="3" name="Объект 2"/>
          <p:cNvSpPr>
            <a:spLocks noGrp="1"/>
          </p:cNvSpPr>
          <p:nvPr>
            <p:ph idx="1"/>
          </p:nvPr>
        </p:nvSpPr>
        <p:spPr>
          <a:xfrm>
            <a:off x="755576" y="1196752"/>
            <a:ext cx="7704856" cy="4824536"/>
          </a:xfrm>
        </p:spPr>
        <p:txBody>
          <a:bodyPr>
            <a:noAutofit/>
          </a:bodyPr>
          <a:lstStyle/>
          <a:p>
            <a:r>
              <a:rPr lang="ru-RU" sz="1800" dirty="0">
                <a:latin typeface="Arial" panose="020B0604020202020204" pitchFamily="34" charset="0"/>
                <a:cs typeface="Arial" panose="020B0604020202020204" pitchFamily="34" charset="0"/>
              </a:rPr>
              <a:t>Завтрак является самым важным приемом пищи для многих детей. Пропущенный завтрак может сказаться на всем остальном дне и может стать причиной того, что ваш ребенок будет слишком усталым, чтобы кушать, или же слишком голодным, чтобы уснуть и т.д. Какому родителю понравится, если его ребенок будет голодным и усталым? Многие исследования показали, что полноценный завтрак помогает детям лучше мыслить. Хотя большинство подобных исследований было нацелено на детей школьного возраста, </a:t>
            </a:r>
            <a:r>
              <a:rPr lang="ru-RU" sz="1800" dirty="0" smtClean="0">
                <a:latin typeface="Arial" panose="020B0604020202020204" pitchFamily="34" charset="0"/>
                <a:cs typeface="Arial" panose="020B0604020202020204" pitchFamily="34" charset="0"/>
              </a:rPr>
              <a:t>но это </a:t>
            </a:r>
            <a:r>
              <a:rPr lang="ru-RU" sz="1800" dirty="0">
                <a:latin typeface="Arial" panose="020B0604020202020204" pitchFamily="34" charset="0"/>
                <a:cs typeface="Arial" panose="020B0604020202020204" pitchFamily="34" charset="0"/>
              </a:rPr>
              <a:t>правило применимо также по отношению к новорожденным и маленьким детям. Существует мнение, что зачастую именно дети в возрасте двух лет остаются голодными. Завтрак должен содержать пищу, богатую белками для поддержания энергии, чтобы предотвратить утрату сил по утрам. Лучше позаботиться об этом заранее, потому что ребенок может привыкнуть не кушать по утрам, и вам будет сложно накормить его.</a:t>
            </a:r>
          </a:p>
        </p:txBody>
      </p:sp>
    </p:spTree>
    <p:extLst>
      <p:ext uri="{BB962C8B-B14F-4D97-AF65-F5344CB8AC3E}">
        <p14:creationId xmlns:p14="http://schemas.microsoft.com/office/powerpoint/2010/main" val="1151079269"/>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Эмблема</Template>
  <TotalTime>141</TotalTime>
  <Words>929</Words>
  <Application>Microsoft Office PowerPoint</Application>
  <PresentationFormat>Экран (4:3)</PresentationFormat>
  <Paragraphs>30</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Bahnschrift Condensed</vt:lpstr>
      <vt:lpstr>Corbel</vt:lpstr>
      <vt:lpstr>Gill Sans MT</vt:lpstr>
      <vt:lpstr>Impact</vt:lpstr>
      <vt:lpstr>Badge</vt:lpstr>
      <vt:lpstr>6 правил здорового питания детей</vt:lpstr>
      <vt:lpstr>3 ПРИНЦИПА РАЦИОНАЛЬНОГО  ПРАВИЛЬНОГО ПИТАНИЯ:</vt:lpstr>
      <vt:lpstr>ОСНОВНЫЕ ФУНКЦИИ ПИТАНИЯ</vt:lpstr>
      <vt:lpstr>Правило №1: "Считается каждый кусок"</vt:lpstr>
      <vt:lpstr>Правило №2: "Исключите слово "десерт" из своего обихода, и осторожно используйте слово "угощать". </vt:lpstr>
      <vt:lpstr>Правило №3: "Будьте упорны, а не настоятельны"</vt:lpstr>
      <vt:lpstr>Не заставляйте!</vt:lpstr>
      <vt:lpstr>Правило №4: "Нарушайте правила, которым следовали наши родители"</vt:lpstr>
      <vt:lpstr>Правило №5: "Каждому человеку нужен завтрак"</vt:lpstr>
      <vt:lpstr>Правило №6: "Учитесь у своего ребенка"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правил здорового питания детей</dc:title>
  <dc:creator>Admin</dc:creator>
  <cp:lastModifiedBy>Елена</cp:lastModifiedBy>
  <cp:revision>9</cp:revision>
  <dcterms:created xsi:type="dcterms:W3CDTF">2021-07-23T11:07:42Z</dcterms:created>
  <dcterms:modified xsi:type="dcterms:W3CDTF">2026-01-14T21:04:36Z</dcterms:modified>
</cp:coreProperties>
</file>